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37" r:id="rId2"/>
    <p:sldId id="410" r:id="rId3"/>
    <p:sldId id="461" r:id="rId4"/>
    <p:sldId id="486" r:id="rId5"/>
    <p:sldId id="487" r:id="rId6"/>
    <p:sldId id="454" r:id="rId7"/>
    <p:sldId id="477" r:id="rId8"/>
    <p:sldId id="492" r:id="rId9"/>
    <p:sldId id="413" r:id="rId10"/>
    <p:sldId id="464" r:id="rId11"/>
    <p:sldId id="470" r:id="rId12"/>
    <p:sldId id="471" r:id="rId13"/>
    <p:sldId id="503" r:id="rId14"/>
    <p:sldId id="422" r:id="rId15"/>
    <p:sldId id="482" r:id="rId16"/>
    <p:sldId id="281" r:id="rId17"/>
    <p:sldId id="493" r:id="rId18"/>
    <p:sldId id="494" r:id="rId19"/>
    <p:sldId id="504" r:id="rId20"/>
    <p:sldId id="283" r:id="rId21"/>
    <p:sldId id="512" r:id="rId22"/>
    <p:sldId id="285" r:id="rId23"/>
    <p:sldId id="287" r:id="rId24"/>
    <p:sldId id="312" r:id="rId25"/>
    <p:sldId id="426" r:id="rId26"/>
    <p:sldId id="520" r:id="rId27"/>
    <p:sldId id="429" r:id="rId28"/>
    <p:sldId id="496" r:id="rId29"/>
    <p:sldId id="509" r:id="rId30"/>
    <p:sldId id="507" r:id="rId31"/>
    <p:sldId id="498" r:id="rId32"/>
    <p:sldId id="468" r:id="rId33"/>
    <p:sldId id="481" r:id="rId34"/>
    <p:sldId id="288" r:id="rId35"/>
    <p:sldId id="289" r:id="rId36"/>
    <p:sldId id="290" r:id="rId37"/>
    <p:sldId id="505" r:id="rId38"/>
    <p:sldId id="432" r:id="rId39"/>
    <p:sldId id="293" r:id="rId40"/>
    <p:sldId id="435" r:id="rId41"/>
    <p:sldId id="519" r:id="rId42"/>
    <p:sldId id="436" r:id="rId43"/>
    <p:sldId id="510" r:id="rId44"/>
    <p:sldId id="511" r:id="rId45"/>
    <p:sldId id="490" r:id="rId46"/>
    <p:sldId id="472" r:id="rId47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69" d="100"/>
          <a:sy n="69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handoutMaster" Target="handoutMasters/handout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15EB1-E4BE-42F9-BABD-D47D8FE7761D}" type="datetimeFigureOut">
              <a:rPr lang="en-US" smtClean="0"/>
              <a:pPr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944BB-05BE-4B20-9CDD-2AC93D066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BE1412BD-C75B-41C7-9A58-EA3D5D26B4D1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795749E-08F9-44F3-9DCF-FC1EB157DA9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79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5749E-08F9-44F3-9DCF-FC1EB157DA9E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61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5749E-08F9-44F3-9DCF-FC1EB157DA9E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8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3965-5CD5-4428-8578-AD16A8915CDE}" type="datetimeFigureOut">
              <a:rPr lang="en-AU" smtClean="0"/>
              <a:pPr/>
              <a:t>16/07/2019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1.jpeg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5.jpe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8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0.jpe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 /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48.jpeg" /><Relationship Id="rId4" Type="http://schemas.openxmlformats.org/officeDocument/2006/relationships/image" Target="../media/image47.jpeg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6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2.jpe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 /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5.jpeg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56792"/>
            <a:ext cx="9144000" cy="205740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</a:rPr>
              <a:t>Uterine Pathology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Chronic endometritis</a:t>
            </a:r>
          </a:p>
        </p:txBody>
      </p:sp>
      <p:pic>
        <p:nvPicPr>
          <p:cNvPr id="6146" name="Picture 2" descr="Endometritis - 2 - cropped - very high ma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 bwMode="auto">
          <a:xfrm rot="16200000">
            <a:off x="531182" y="359782"/>
            <a:ext cx="5778396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/>
          <p:cNvSpPr/>
          <p:nvPr/>
        </p:nvSpPr>
        <p:spPr>
          <a:xfrm>
            <a:off x="1043608" y="4997152"/>
            <a:ext cx="288033" cy="360040"/>
          </a:xfrm>
          <a:prstGeom prst="triangle">
            <a:avLst/>
          </a:prstGeom>
          <a:solidFill>
            <a:srgbClr val="E8E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1924253" y="5354755"/>
            <a:ext cx="288033" cy="360040"/>
          </a:xfrm>
          <a:prstGeom prst="triangle">
            <a:avLst/>
          </a:prstGeom>
          <a:solidFill>
            <a:srgbClr val="E8E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plasma cells in chronic endometritis hist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12804" r="4592" b="1925"/>
          <a:stretch/>
        </p:blipFill>
        <p:spPr bwMode="auto">
          <a:xfrm>
            <a:off x="4283968" y="3717032"/>
            <a:ext cx="462847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09856" y="4365104"/>
            <a:ext cx="1334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Plasma cell</a:t>
            </a:r>
          </a:p>
        </p:txBody>
      </p:sp>
    </p:spTree>
    <p:extLst>
      <p:ext uri="{BB962C8B-B14F-4D97-AF65-F5344CB8AC3E}">
        <p14:creationId xmlns:p14="http://schemas.microsoft.com/office/powerpoint/2010/main" val="41419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8" name="Picture 6" descr="http://www.medicinenet.com/images/illustrations/2013-illustration-uterine-polyps.jpg"/>
          <p:cNvPicPr>
            <a:picLocks noChangeAspect="1" noChangeArrowheads="1"/>
          </p:cNvPicPr>
          <p:nvPr/>
        </p:nvPicPr>
        <p:blipFill>
          <a:blip r:embed="rId2" cstate="print"/>
          <a:srcRect t="11765" b="21530"/>
          <a:stretch>
            <a:fillRect/>
          </a:stretch>
        </p:blipFill>
        <p:spPr bwMode="auto">
          <a:xfrm>
            <a:off x="323528" y="3212976"/>
            <a:ext cx="3942027" cy="33843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Benign endometrial polyps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1"/>
            <a:ext cx="9144000" cy="4104456"/>
          </a:xfrm>
        </p:spPr>
        <p:txBody>
          <a:bodyPr>
            <a:normAutofit/>
          </a:bodyPr>
          <a:lstStyle/>
          <a:p>
            <a:r>
              <a:rPr lang="en-AU" sz="2800" dirty="0" err="1"/>
              <a:t>Polypoidal</a:t>
            </a:r>
            <a:r>
              <a:rPr lang="en-AU" sz="2800" dirty="0"/>
              <a:t> masses protruding into the endometrial cavity</a:t>
            </a:r>
          </a:p>
          <a:p>
            <a:r>
              <a:rPr lang="en-AU" sz="2800" dirty="0"/>
              <a:t>May be single or multiple </a:t>
            </a:r>
          </a:p>
          <a:p>
            <a:r>
              <a:rPr lang="en-AU" sz="2800" dirty="0"/>
              <a:t>Usually sessile but may be pedunculated (0.5 cm - 3 cm)</a:t>
            </a:r>
          </a:p>
        </p:txBody>
      </p:sp>
      <p:sp>
        <p:nvSpPr>
          <p:cNvPr id="74754" name="AutoShape 2" descr="data:image/jpeg;base64,/9j/4AAQSkZJRgABAQAAAQABAAD/2wCEAAkGBxQSEBUUEhQWFBUXGRgWGRQWFRYXGBoWGBQYFxgYFhgYHCgiHholHRwYIjEiJSkrLi4vFx8zODMsNygtLisBCgoKDg0OGhAQGy8kICUsLDQsLCwtLCwsLCw0LCwsLCwsLCwsLCwsLywsLywsLCwsNCwsNCwsLCwsLCwsLCwsLP/AABEIANsA5gMBIgACEQEDEQH/xAAbAAEAAgMBAQAAAAAAAAAAAAAABAYDBQcCAf/EAEQQAAEDAgMEBgcFBQgCAwAAAAEAAgMRIQQSMQVBUWEGEyJxgZEVMlOSobHRBxRCUsEjM3Kj8GKCk6Ky0tPhY8IkQ/H/xAAZAQEAAwEBAAAAAAAAAAAAAAAAAQMEAgX/xAAyEQACAgEDAwEGBAYDAAAAAAAAAQIRAwQSMSFBURNhcZGxwfAiMqHRBSMkgeHxFDRi/9oADAMBAAIRAxEAPwDuKIvD3UQHpAVqMVtZjTQ3Pw8l8GLsHx6U7Td3eq/URf8A8edXRuUWOGQOAI0KyKwoCIiAIiIAiIgCIiAIiIAiIgCIiAIiIAiLHNLlFfIcSgEsobzPAaqJFteImhdlOlHW+Oi0+19sNjBGr3akbhwHJV+aOUXlje1p3kGl+azvK76HoYdEpRubq+DowX1VnorjSCYXG2rCfi39fNWZXRkpKzJmxPHNxYREXRUfFqdu47Iw01Nh+q2WIflaTwFVW8VH1mLZGfV17wBWnjRVZH2Ro08E5bnwupL2RsZpYHzNzOdejtwOgpxXjaGEMBzsH7M6t/L/ANKwAIQuvTVUQtRLdufwNHgcWG3bdp1b+oW7a6oqN6r+1cAIiJGWaTQt3Du5LY7KxNRl8RzCiLp7Wd5oqUd8TYoiKwyhERAEREAREQBERAEREAREQBEXl7qCpQHmaXKOJ3Diqjtjb+UkNOZ+ltByapG39r5ASNT2Wjkf1Kx9Dti64iUVe49gHQN/N3n5LPJub2o9HDihih6uRe5eWfOjnR55eJ8T62rWHcdxd9Fa5Yg5pa4VBFCORXtFdGCiqRkzZ5ZZbpf6KZPAYH1GsbrcxqPMVCt2FnD2Bw0IqtR0hY03rcDz4fr5qR0baRhx3up3ZlxDpJovzv1MUZvk2qIitMR5c2ood6rW0YnNyvb6zDbwOh/rerOoEjQXPaRUWd56/JV5EXYZ7WZsDi2ysDm793A7wVIVQxWbDyViNBqeH97lz+IUt3SoNA6xhDr77Gm8Ip+TuemfMOqN9jIBIxzTvH/4q9hcQQcjuzJHYcwNFZIJQ9ocLggEdxWk6TbKdI3rYrSMGn5hw70mrVoaeaT2S7/M3GFnD2137xzWdU3Ye2s7spo2Qbjv4qxx7Sbo8Fh8x4FIzT5IzaeUJUT0WOOZrvVcD3EFenyBoqSAOJNFZZno9IokuOAFQCRxPZHm7XwqoGK2vl1c0cm9o+ZI+S5c0iyOKUuEbpfKqsHbgO9x4doAf5QFhdtM3pTxfId1R+JVvNEuWjyFuXxU4bTdvA8HyC1f4lnZttw/N4OB4fmBRZ4kvR5C1r5VaHD7drqfeaRfhVpPyWwh2k06j3e0PGlx4gLtZIsplhnHlE9F4ila4VaQRyK+ukA1IHeuyqj0tftCWpy7hd36BZJ8e0erVx5aeJ0VT2vtB0hEEPafIe24adw5c1VOaqjVp8Dk7f37T7gcG3G4pz3V6qOw4ONdO7VXVraCgUPZGz2wRBg7yeJWefEtYCSdATQXNuA1XUI7Uc58vqSpcLgzLBicW1liRmOgqqdP0gxDZCHFrASaC5dQ+rQirRzuo+HxJe7NmzUcBWo11y63NNwrTeaI5+DuGlfMmbHbeNDjRpqb1tvVpwUWSNjeDQPgqjTNPHvBe3/UP68ldFEF3J1NJRij6iIrDGFqtpy5Hg7iFtVQenWOlztDA5gANTS5FRu3Cuh3rifBdgjulRF2rtFwaGg9rceAqW1adzgQR3U4KXsbDOdR8zjkNurb+Mg2LgOPxoq7s2HO/tXJcK8TU6q8xPLSMrbWApwbc27q+S4hGzbk6KkTMM4MGWKsYucpFWi9+7uWdm0CD2wCPzNH6ErXTzEuAaCai+gtrvWDHTmwFyaANBvTnyXTdcFMcKlyetobEixJ63DuySA1OovzG4qENp4jDkNxEeZumbj3HQqR0dlcMURehBBr51/rittt7HMbE9pAkND2a0HifpdctJq+C1TlGXpNbl+q/uRetjljL42Gg1IaSRyAGrvgFC9JEWa11RoXXd8bDwotWNmtxWHjYZpYXNJe10LqEvyUcxw31pUHv8cBwWOZR2HxEeMAH7jEsDJKbwHAiviqm/BZHHFNpvv3v58GwfiHyDtmvEagHhUryMPrQd9x89w5rXYbpZhnExzsfg5mntNkaXR1/ipVveQFvYmBzQ9hD27nMcHDd+VcMutwXVV9/Aillqkbt48aeCRxW0130tu4/wBWWWTQ1DvJ1Na8aL1FKD30tRtNad+5c0TudGHqRQ1BI405cuC+iAEaE94vwvSnH4BSswNjc7rC1Rlt8Vkha83DHcKab6amnDim04c2iPFER4G4qBu0odBetuS9xsFQBZ1M1L1IrQkefxXzFbRw+HaBLM0Efgac7vAC6hQdIJZ3FuCw+Yb5pvVHhYfGvJSl2IrJJbkunl9F+pu4mON6E133afeHyNV8xmJfCxxADsoqcze2B+bg4cx5LQ4nYkmIP/ycY8/+OJuVg7tAe8hZukOJZBhWwNJzFnVtzHM8RAgue486ABdp9Cv005xS62+qp1+prZdoYjFPyxBzhvyig8aWA71adhbJGFbmfQyv1/si1QPMfBQ+iHSHDjDtZl6otsdSHHe6oFanmtnjZ2SOq07gGnfUk1sd2itxwS6nOoyTb9NR2x+Z7xOILnjKc1BdlN/FaufGWJaKCugN826ihPnMcp1AoATzvbut8FrsRiHBwDbA1rXfz005Kxk4sCRKxmKAA6xtd1OfErWR4jq35qdnQjfQ3cB8PAlR5nVc6rqjW1QK9yxzvJdSla1IA3Df/XNV9zW4VEs/R6ZsksfaBIIJFd+RtfjVXpc46M7Fk68PFWlpN6brgGh1FQuixg0FTU7yrIHlap/iR6REXZlC1u19n9cAKNpz1J/CK8NVskUNWTGTi7RUZuiRz54nBhabanM3K0UPC4Kw4baBbYi4JFN7TW4PDerpRQNobJimu5va/M05XeY18VG3waIajtPqaKXFjrAa7jevPUrS4rauY0F+1XQWA5nirBN0RaR2JpGnicrrcNBZYIOhYHrTE9zQPmSuKka4ZsCXJD2SXTSZWmhpUupoNP8ApWSLYUQ9YF54uJ+QUjZuzY4G0jFK6k3JPMqaulBdzHl1EpP8PRFL2rgBhpgGVEctSBUnLIKafA+BWvxUp64ZbFwD/Wp6wzWVj6axf/HD/wAj2u8DVp+aruNaHMjO4tc2t6gNcW6+XmsuWNSPS0s98E37UZ9pbJhxsQE4IfQlkwHbbyPFvI/DVc22tsjEYCbLmdGTdskbi1rxxBGvMG4XTsE/tAah16GtqbhTWu5ZcVg48VE7Dy3a71HUFWPvlc09/wA1C6luLPLDKuY+P2/Y5nF0txrfWmDx/wCRjT8RRZpOl+I7DcsTCQSSYRU1cctibWWrgiMWOjinDQYn1e13qksIIH8JsfEJ9oO0RPP1raAncNwUqN8noyWLelGKrmywM6R4y1HsaeLY2g/GqYjEYqW8uIcRwzEfAUCjdF2umgaeyTpdzweWjDuW9wezHyyFjRHRgzPOeT1a6Zur1OgXO1kvLgh121X/AJPPR/YIcDK+ojBpm/E935WncOJVjdL2WsbRjdzRUNAzaW4n5lYXySOAaGxNaAMreskFGi9P3XJfWRSetli7xJJyt+6/SqnZR5mXO8j3S/sq4NhA4B97BrS5xI/KM1uIoqx0WwvpDFyyTVLfWcKkWJo1lRoKfJbDa08jMNiHuETQW5M3WPJGchth1V1k+zTDyMw73xtjeHvpmMj2eoKUA6o7ybruEbaKnk9PDOa56JP5m+l6HYUjssMf8DnfI1CgY/ZcuFbmjc6Zg1aRVzRxFNR3CqseDxpc8se3JI2+WuYFtbOY6gzDcbAg6i4rMWnajzVqMnd37zl21caJBnDgSdRUU5UGtVq5sQeySRWhsDQUI3nVdZxGyIJDV8MbjxLGk+dF9wuyoY/3cUba60aAocWzVHXRS/Kcw2Zs2Wc/s2Fw3nRo73cO666BgOjUMbAC2r6UdJep0JpwFRot0GgaL6pUUijNq55OnCI7MI0OzAXvv46+H1Kzr6i6MzdhERCAiIgCIiAIiIAiIgIG3ML1uGlZvLTTvAqPjRUiB+fDZhctNhyez/cx3muilc/fB1c2Ig45i0ePWsp3DOFnzrhno6Gf4ZR8U/ozHhQdx0o0C3fUu5DcOPJTTiqGraUcCRWoFRYAm537hW61mz5N1qm1aGooR+td25TjFmaW1uCTp5Xtc+Kzpm+cVu6mg+1XYgliZjGCj2Ujl5gmjHEd9jyI4LnkWyXyEcPBdt6ts8b4Xi0rHRuIIIDi000NjW65LhS9rmxXbIX9WT+UtJDzTeQAfJd7ma9BTg4Sf5fl/guGx4vu+HAG4Hzot/syEtw7AAQ6Skjyd4d6o7gKHxXMsM1020BDhnOax9Ghsj3OL2muY6EB1ATelLXXU5pXun7LKMaMmWrSezQa5qC1fgii+SjV5Iqor3vp8DLG2hpQkga7vWoRxJAHxWeQAUaKDUuFtPE8lhZO63YPH129w1PEhY3Tuq52Q/lu5opTXfVKMLlbND09xobhGNr+8lqf4Y2n/wBi1XfoVgTDgIGEUcW53D+085z81z/a+FOK2jBhxfqmgvjr2jU9ZIagZRUZRdw1XT24p4/+h/vRf71bhj1s51uRLDDGu9t/T9D3j8EJALlr2mrHjVruPMHQg2IXjAYwuJZIMsrR2m7iNA9hOrT5jQr797k9g/3ov96iY5r5ACIZGPbdjw6KrT3Z7tO9u/vAI0Hlm3Ra+DFy5RngdmoK5XxltaXoS4GngpWHlc4dphZyJaf9JKAyMkB0IPcar6CudbE6Kz4XCQvyvEuSOOaHD9TFIYwS537QPAfIHFvazDshwF3XzYfD42J8Qe6k074mSdpvbb90ibNK3KPXY5hoaAXPEFAdARc2hbtCSMvj+80q6uZ8RDyJ5Q3IBMx7GBmUGhaSclndtdBwBeYmGQZX5G521zUdlGYVGtDW6AkIiIAiIgCIiAIiIAiIgCqPTOAxyRYlo0Ia7zq3z7Tf7ytyjbRwbZonxu0cKdx3EdxuuJx3Rou0+X08ik+O/uOeZAxziCLGoHFjrg8NCPLmp8AB3ai4pw4V8dy14idkIeAHQnqXeBJb5jQ8lLwsvYByOqC4UtUgWB1sDrciyxJdT3J/l5JUDSx1N9Q6163pem9UDpvgCNoTBli/LOzUXc3tC3Eh3mui4eUGT1jcaUOrak0NL6hVX7RWUnwsoHrMfGTzY4Ef6yuuxZopf1Ci+6a+v0NX9nGzzFj2vkaczYpZCSQQAGgUFN/aV8AsTqaU7i7U143+C1XRBnZmkO5jYx/fdf5BbWX4a003bxXiuuxVqeueS9y+v1MjJSGDvNuQr/0veHiaBV1rEuNbBrQTU+CigXaynDQind5gpteN0sfUsNHYhwhBG6P1pnW0oxpHe4Bcd6KJJGH7M8CZDPj3i+Ie4R19kHa+NAO5oV8WLBYZsUbY2DK1gDWjgAKBZlthHaqPL1Gb1cjl8Pd2CIi6KQiIgCIiAIiIAiIgCIiAIiIAiIgCIiAL4V9RAVfb+zv2+YWbiGdU7lKyr4XePabXm1V7Z4ABBG/TcCDlIpXW+nOl1ftqYTrYnNFjq08HtOZh8CAVSsQ0DEZspAlAkpwLhfuIcD/QWbLGnZ62iy7ouD+/tfInQCjmmmhI5i1QBbv81oPtEiBw0Lhqyenvxn9QPJWLCu7dDxsePdwVb+0eUDCxje6cf5Y3H9VW+DVpf+xD3knos+mEkPGRg8mAj4rYPnJNAxxFQMw6uhpSuXM4b/ktZ0TNcJL/AGXxu8HNy/MLc4YUpWvZuTu435omTqV/Mn5v6IwwSPLiTC8VdbtQ1N7aS/BbnZ2brDIYJKNb1bP3XGsh/ealwA/uc1E2c+rq77mlAO1Ts189eStGHjDWho3CiswpPqeXqpyXQjffXewl/lf8i+/fXewl/lf8imItJiIf313sJf5X/In313sJf5X/ACKYiAh/fXewl/lf8izYeYuF2OZydl/9XFZkQHOdnbQxX3fCjNO18bMHHiS+KZxzmYNlrmHaNAczhWxqTQgqfs/bWOleGlrWVkja4GKVxiqZusbUta00DGUdmNC6tw5quyUQFCm6T4sg5WZclA8mCYdrrp2FrHFpaTlZGb2ObXtNV22fOXxMe5paXMa4tcMrgS0EhwqaEcKrPRfUAREQBERAEREAREQBERAEREB8K57t+XLKzhSUjuE7/l+q6Gua9If3rBuyGx5zSVoqM/B6H8NV5fvwzZYSS172aKgUqReoG7VVv7TH1+5x8pZD5saPkVYdnXjFt1KEW0I/rvVZ+0F1cZA38uHYfF0j6/JUP8p62kj/AFUfZfyJHQ2X9/HrmiDvFj6/qrDEbG9dBa2tK2+KrXRPs4tvOGYHwbX9FYsO7s6VJtT6qtcE6xfzpV3r9voTMFLeo/I4g61oARdW4KmYR37Vw3Brx/LJ/wCvBXNui06bhniaxVJH1ERaTGEWv2ptZkBjDw9zpCWsbHG6QktaXGzRYUBuVkZtOIg/tGAtbncC5ocxo1LwT2aGoNdCEBMRa7BbbglDSyVhzPkjZVwBe6J5Y/ID6wBBuFlj2rA4gNmiJJygCRpJNK0ABuaXogJiKA/bOHBaOujq6TqgA8GslC7Jb8VAbL3DtOJ7y1r2mgaaggtOYvAAOhPYdbkgJiKG/a0A1miFs15G6UBrrpQg+IUtjgRUGoNwRpRAfUREAREQBERAEREAREQBERAfFR9tgAUI3vaDwyyvPxDx5K8Ko7bLDIRma39plGYgBznNAIB5keapzLobNE6yEbZkvrAknMQMtiBQG4oK3A4lVv7QsPlxGFkGjmGOvNj60/zLfFhjddp7PK+p38LqP0rwwmwEjh60Dmyt/hsH/AnyCofVUerilszxmuG/n0NfsHCk4lzmOoI4XE9mt30aBfj2luY8OSW/tCN9KN3DSlNaXtwUbYODdHh4yfXnAkdTdH+BteQqacXFboQgiwBoLm1AOFToFwuio41ORSyOV+z4f5IeCwjy6uctrUaNNcxDeGt1bBBL7Uf4Y+qruwtpQPc8xuD8j8jzwNBSnFtDY8lbQtODg8vV3u6kTqJfaj/DH1QwS+1H+GPqpiK8ymh6SbAOL6g5owYnOdSWEysdmjLPVD201rqtfP0MzEu61oefvBJ6qxfNiMPOCRnu1pgDctbh2ope3IgKfhuhjmuaTM01k62SkNKkYx+LaIu2er7Ty0ntVAGhC+YHoK2JkTesBMceAjzCIAk4Kd8xd61jJmoeFK9pXFEBTNl9B+oEVJg50RiDXOY9xMUTJWBjs0pvSV5BblaD+Fe8P0LMQi6qZrTFFhom1hq2uH+8guLQ8esJzati3U1VwRAVHZ/QlsYjzSB5jex9TEL5MF91p6xpvf405qxbHwXUYeKGubq2MjzUpXK0NrS9NFMRAEREAREQBERAEREAREQBERAeXmgJ4Lkn2gOcIoeJeXF3B1OHifLmutTCrT3H5LlvTvC1fEQfwvtu1F+/6KnLyjfoHUmanZvS+VrAx0jm0/MA9vhmBop0/SR8rCx8rHsIo5lGNDhwdloaclXhs/iFkGygdyoke1ihFu9qLBB0sMTAwOjLWijWua11BuApei1O2OlM07cgcS38oAYz3Rr4qXgejjXCoFSp8HR3uAG8qt3Rco6eEtzSsifZ9LkdLGWn9o3NmrvbW1O4m/JdawEmaJhOtBXv3qg7PwrY5GhlyTQu3Upp8letlD9k3x/1FXae7aPG/im2UtyJaIi1nkhERAEREAREQBERAEREAREQBERAEREAREQBERAfCqd0pwOZjTQHKb8bin6fJXJa3amGDmO8x3hV5FaLsE9kjnLMDfQhSo8Et6MGs8WCVLietDUUjHs2N7GUa1o5lYJ8OXHtOryC3eGwwX12FG6ybOhT66UmzUQ4Q5m6NANabzS6tGAbSMePzK18OEANRcjef671tYm0aBwCsxRpmTU5d57REVxkCIiAIiIAiIgCIiAIiIAii+kofax++36p6Rh9rH77fqppkWSkUX0lD7WP32/VPSMPtY/fb9Upi0SkUX0lD7WP32/VPSMPtY/fb9Upi0SkUX0jD7WP32/VPSMPtY/fb9UpiyUii+kYfax++36p6Rh9rH77fqlMWiUvJao/pGH2sfvt+qekYfax++36qHFizD91uvQwy9+kIfax++36oNow+1j99v1XOxlnqHqOBeupC8ekYfax++36p6Rh9rH77fqmxkOftMzWLIovpGH2sfvt+qekofax++36rpRZzZKRRfSUPtY/fb9U9JQ+1j99v1U0yLRKRRfSMPtY/fb9U9Iw+1j99v1SmLRKRRfSMPtY/fb9U9Iw+1j99v1SmLRKRRfSUPtY/fb9U9JQ+1j99v1SmLRKRRfSUPtY/fb9U9Iw+1j99v1SmLRKRRfSUPtY/fb9USmLRSsCxpfR5tzOUE1Fid1q+Smw4aEucHOAALbZ6il6gHfel+S1SL0JK+5lT9hsm4CPKD1m4Vu3U7q7vHmsLIowXgkWLQ066k1NiK0te6hL6iT8kk44Nlf3goP7Ta6NNNeZvpZZWYKI0HWD1j2szdAXbvI1PgtYibX5F+w2IwkZ/GBb8zeDKnXSpdbXslYzBGJAM2ZtHVuNQHU040HmoSJT8gl4rDsaLOzGtNWm17mncD4qTPg4a0bIPxn1gd7crb8KnvWrRRT8i/YbF2EirTON187b3foa0Fg0+IWHFYdjWVa4Od2d431rYeCiIpSd8izZvwsVXdoAA0FHDiLntGtu7TRY48Ey1ZBz7TLdgGmvGorpZQEUU/Is2X3OKoGcd+Zt6GhOtAN/hzWB+GZmYA+oOpqLWB8NaX4KIilJ+RZsWYOLMP2gIqa9poqA4gX3WFfFeMPBGWnM4A5qC/4atFRfgT5clBRNr8izZNwMXtN5HrMrp3rH90jo39oLhtqt1Nz3cLqCibX5Iv2EvFwMDQWOBI1GZp8RTw0X3CQRllXOAdmFiadkUB+f+U81DRTTrkX1JbYo8zquoB6txfsuOteI3cVLl2fGwtDnEGorVw0zAH9fIrUpVRtb7k37CXLh2At7Vi0k0LSQQCaWtU6LOcDFWglH4b1bvdQ7+F1rUSn5IsnnCxVI6zdWtW09YtAtv0Pck2EYA7K8EggCrm/2TxvqeVuKgIm1+RYREVhB/9k="/>
          <p:cNvSpPr>
            <a:spLocks noChangeAspect="1" noChangeArrowheads="1"/>
          </p:cNvSpPr>
          <p:nvPr/>
        </p:nvSpPr>
        <p:spPr bwMode="auto">
          <a:xfrm>
            <a:off x="155575" y="-1744663"/>
            <a:ext cx="381000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4756" name="AutoShape 4" descr="data:image/jpeg;base64,/9j/4AAQSkZJRgABAQAAAQABAAD/2wCEAAkGBxQSEBUUEhQWFBUXGRgWGRQWFRYXGBoWGBQYFxgYFhgYHCgiHholHRwYIjEiJSkrLi4vFx8zODMsNygtLisBCgoKDg0OGhAQGy8kICUsLDQsLCwtLCwsLCw0LCwsLCwsLCwsLCwsLywsLywsLCwsNCwsNCwsLCwsLCwsLCwsLP/AABEIANsA5gMBIgACEQEDEQH/xAAbAAEAAgMBAQAAAAAAAAAAAAAABAYDBQcCAf/EAEQQAAEDAgMEBgcFBQgCAwAAAAEAAgMRIQQSMQVBUWEGEyJxgZEVMlOSobHRBxRCUsEjM3Kj8GKCk6Ky0tPhY8IkQ/H/xAAZAQEAAwEBAAAAAAAAAAAAAAAAAQMEAgX/xAAyEQACAgEDAwEGBAYDAAAAAAAAAQIRAwQSMSFBURNhcZGxwfAiMqHRBSMkgeHxFDRi/9oADAMBAAIRAxEAPwDuKIvD3UQHpAVqMVtZjTQ3Pw8l8GLsHx6U7Td3eq/URf8A8edXRuUWOGQOAI0KyKwoCIiAIiIAiIgCIiAIiIAiIgCIiAIiIAiLHNLlFfIcSgEsobzPAaqJFteImhdlOlHW+Oi0+19sNjBGr3akbhwHJV+aOUXlje1p3kGl+azvK76HoYdEpRubq+DowX1VnorjSCYXG2rCfi39fNWZXRkpKzJmxPHNxYREXRUfFqdu47Iw01Nh+q2WIflaTwFVW8VH1mLZGfV17wBWnjRVZH2Ro08E5bnwupL2RsZpYHzNzOdejtwOgpxXjaGEMBzsH7M6t/L/ANKwAIQuvTVUQtRLdufwNHgcWG3bdp1b+oW7a6oqN6r+1cAIiJGWaTQt3Du5LY7KxNRl8RzCiLp7Wd5oqUd8TYoiKwyhERAEREAREQBERAEREAREQBEXl7qCpQHmaXKOJ3Diqjtjb+UkNOZ+ltByapG39r5ASNT2Wjkf1Kx9Dti64iUVe49gHQN/N3n5LPJub2o9HDihih6uRe5eWfOjnR55eJ8T62rWHcdxd9Fa5Yg5pa4VBFCORXtFdGCiqRkzZ5ZZbpf6KZPAYH1GsbrcxqPMVCt2FnD2Bw0IqtR0hY03rcDz4fr5qR0baRhx3up3ZlxDpJovzv1MUZvk2qIitMR5c2ood6rW0YnNyvb6zDbwOh/rerOoEjQXPaRUWd56/JV5EXYZ7WZsDi2ysDm793A7wVIVQxWbDyViNBqeH97lz+IUt3SoNA6xhDr77Gm8Ip+TuemfMOqN9jIBIxzTvH/4q9hcQQcjuzJHYcwNFZIJQ9ocLggEdxWk6TbKdI3rYrSMGn5hw70mrVoaeaT2S7/M3GFnD2137xzWdU3Ye2s7spo2Qbjv4qxx7Sbo8Fh8x4FIzT5IzaeUJUT0WOOZrvVcD3EFenyBoqSAOJNFZZno9IokuOAFQCRxPZHm7XwqoGK2vl1c0cm9o+ZI+S5c0iyOKUuEbpfKqsHbgO9x4doAf5QFhdtM3pTxfId1R+JVvNEuWjyFuXxU4bTdvA8HyC1f4lnZttw/N4OB4fmBRZ4kvR5C1r5VaHD7drqfeaRfhVpPyWwh2k06j3e0PGlx4gLtZIsplhnHlE9F4ila4VaQRyK+ukA1IHeuyqj0tftCWpy7hd36BZJ8e0erVx5aeJ0VT2vtB0hEEPafIe24adw5c1VOaqjVp8Dk7f37T7gcG3G4pz3V6qOw4ONdO7VXVraCgUPZGz2wRBg7yeJWefEtYCSdATQXNuA1XUI7Uc58vqSpcLgzLBicW1liRmOgqqdP0gxDZCHFrASaC5dQ+rQirRzuo+HxJe7NmzUcBWo11y63NNwrTeaI5+DuGlfMmbHbeNDjRpqb1tvVpwUWSNjeDQPgqjTNPHvBe3/UP68ldFEF3J1NJRij6iIrDGFqtpy5Hg7iFtVQenWOlztDA5gANTS5FRu3Cuh3rifBdgjulRF2rtFwaGg9rceAqW1adzgQR3U4KXsbDOdR8zjkNurb+Mg2LgOPxoq7s2HO/tXJcK8TU6q8xPLSMrbWApwbc27q+S4hGzbk6KkTMM4MGWKsYucpFWi9+7uWdm0CD2wCPzNH6ErXTzEuAaCai+gtrvWDHTmwFyaANBvTnyXTdcFMcKlyetobEixJ63DuySA1OovzG4qENp4jDkNxEeZumbj3HQqR0dlcMURehBBr51/rittt7HMbE9pAkND2a0HifpdctJq+C1TlGXpNbl+q/uRetjljL42Gg1IaSRyAGrvgFC9JEWa11RoXXd8bDwotWNmtxWHjYZpYXNJe10LqEvyUcxw31pUHv8cBwWOZR2HxEeMAH7jEsDJKbwHAiviqm/BZHHFNpvv3v58GwfiHyDtmvEagHhUryMPrQd9x89w5rXYbpZhnExzsfg5mntNkaXR1/ipVveQFvYmBzQ9hD27nMcHDd+VcMutwXVV9/Aillqkbt48aeCRxW0130tu4/wBWWWTQ1DvJ1Na8aL1FKD30tRtNad+5c0TudGHqRQ1BI405cuC+iAEaE94vwvSnH4BSswNjc7rC1Rlt8Vkha83DHcKab6amnDim04c2iPFER4G4qBu0odBetuS9xsFQBZ1M1L1IrQkefxXzFbRw+HaBLM0Efgac7vAC6hQdIJZ3FuCw+Yb5pvVHhYfGvJSl2IrJJbkunl9F+pu4mON6E133afeHyNV8xmJfCxxADsoqcze2B+bg4cx5LQ4nYkmIP/ycY8/+OJuVg7tAe8hZukOJZBhWwNJzFnVtzHM8RAgue486ABdp9Cv005xS62+qp1+prZdoYjFPyxBzhvyig8aWA71adhbJGFbmfQyv1/si1QPMfBQ+iHSHDjDtZl6otsdSHHe6oFanmtnjZ2SOq07gGnfUk1sd2itxwS6nOoyTb9NR2x+Z7xOILnjKc1BdlN/FaufGWJaKCugN826ihPnMcp1AoATzvbut8FrsRiHBwDbA1rXfz005Kxk4sCRKxmKAA6xtd1OfErWR4jq35qdnQjfQ3cB8PAlR5nVc6rqjW1QK9yxzvJdSla1IA3Df/XNV9zW4VEs/R6ZsksfaBIIJFd+RtfjVXpc46M7Fk68PFWlpN6brgGh1FQuixg0FTU7yrIHlap/iR6REXZlC1u19n9cAKNpz1J/CK8NVskUNWTGTi7RUZuiRz54nBhabanM3K0UPC4Kw4baBbYi4JFN7TW4PDerpRQNobJimu5va/M05XeY18VG3waIajtPqaKXFjrAa7jevPUrS4rauY0F+1XQWA5nirBN0RaR2JpGnicrrcNBZYIOhYHrTE9zQPmSuKka4ZsCXJD2SXTSZWmhpUupoNP8ApWSLYUQ9YF54uJ+QUjZuzY4G0jFK6k3JPMqaulBdzHl1EpP8PRFL2rgBhpgGVEctSBUnLIKafA+BWvxUp64ZbFwD/Wp6wzWVj6axf/HD/wAj2u8DVp+aruNaHMjO4tc2t6gNcW6+XmsuWNSPS0s98E37UZ9pbJhxsQE4IfQlkwHbbyPFvI/DVc22tsjEYCbLmdGTdskbi1rxxBGvMG4XTsE/tAah16GtqbhTWu5ZcVg48VE7Dy3a71HUFWPvlc09/wA1C6luLPLDKuY+P2/Y5nF0txrfWmDx/wCRjT8RRZpOl+I7DcsTCQSSYRU1cctibWWrgiMWOjinDQYn1e13qksIIH8JsfEJ9oO0RPP1raAncNwUqN8noyWLelGKrmywM6R4y1HsaeLY2g/GqYjEYqW8uIcRwzEfAUCjdF2umgaeyTpdzweWjDuW9wezHyyFjRHRgzPOeT1a6Zur1OgXO1kvLgh121X/AJPPR/YIcDK+ojBpm/E935WncOJVjdL2WsbRjdzRUNAzaW4n5lYXySOAaGxNaAMreskFGi9P3XJfWRSetli7xJJyt+6/SqnZR5mXO8j3S/sq4NhA4B97BrS5xI/KM1uIoqx0WwvpDFyyTVLfWcKkWJo1lRoKfJbDa08jMNiHuETQW5M3WPJGchth1V1k+zTDyMw73xtjeHvpmMj2eoKUA6o7ybruEbaKnk9PDOa56JP5m+l6HYUjssMf8DnfI1CgY/ZcuFbmjc6Zg1aRVzRxFNR3CqseDxpc8se3JI2+WuYFtbOY6gzDcbAg6i4rMWnajzVqMnd37zl21caJBnDgSdRUU5UGtVq5sQeySRWhsDQUI3nVdZxGyIJDV8MbjxLGk+dF9wuyoY/3cUba60aAocWzVHXRS/Kcw2Zs2Wc/s2Fw3nRo73cO666BgOjUMbAC2r6UdJep0JpwFRot0GgaL6pUUijNq55OnCI7MI0OzAXvv46+H1Kzr6i6MzdhERCAiIgCIiAIiIAiIgIG3ML1uGlZvLTTvAqPjRUiB+fDZhctNhyez/cx3muilc/fB1c2Ig45i0ePWsp3DOFnzrhno6Gf4ZR8U/ozHhQdx0o0C3fUu5DcOPJTTiqGraUcCRWoFRYAm537hW61mz5N1qm1aGooR+td25TjFmaW1uCTp5Xtc+Kzpm+cVu6mg+1XYgliZjGCj2Ujl5gmjHEd9jyI4LnkWyXyEcPBdt6ts8b4Xi0rHRuIIIDi000NjW65LhS9rmxXbIX9WT+UtJDzTeQAfJd7ma9BTg4Sf5fl/guGx4vu+HAG4Hzot/syEtw7AAQ6Skjyd4d6o7gKHxXMsM1020BDhnOax9Ghsj3OL2muY6EB1ATelLXXU5pXun7LKMaMmWrSezQa5qC1fgii+SjV5Iqor3vp8DLG2hpQkga7vWoRxJAHxWeQAUaKDUuFtPE8lhZO63YPH129w1PEhY3Tuq52Q/lu5opTXfVKMLlbND09xobhGNr+8lqf4Y2n/wBi1XfoVgTDgIGEUcW53D+085z81z/a+FOK2jBhxfqmgvjr2jU9ZIagZRUZRdw1XT24p4/+h/vRf71bhj1s51uRLDDGu9t/T9D3j8EJALlr2mrHjVruPMHQg2IXjAYwuJZIMsrR2m7iNA9hOrT5jQr797k9g/3ov96iY5r5ACIZGPbdjw6KrT3Z7tO9u/vAI0Hlm3Ra+DFy5RngdmoK5XxltaXoS4GngpWHlc4dphZyJaf9JKAyMkB0IPcar6CudbE6Kz4XCQvyvEuSOOaHD9TFIYwS537QPAfIHFvazDshwF3XzYfD42J8Qe6k074mSdpvbb90ibNK3KPXY5hoaAXPEFAdARc2hbtCSMvj+80q6uZ8RDyJ5Q3IBMx7GBmUGhaSclndtdBwBeYmGQZX5G521zUdlGYVGtDW6AkIiIAiIgCIiAIiIAiIgCqPTOAxyRYlo0Ia7zq3z7Tf7ytyjbRwbZonxu0cKdx3EdxuuJx3Rou0+X08ik+O/uOeZAxziCLGoHFjrg8NCPLmp8AB3ai4pw4V8dy14idkIeAHQnqXeBJb5jQ8lLwsvYByOqC4UtUgWB1sDrciyxJdT3J/l5JUDSx1N9Q6163pem9UDpvgCNoTBli/LOzUXc3tC3Eh3mui4eUGT1jcaUOrak0NL6hVX7RWUnwsoHrMfGTzY4Ef6yuuxZopf1Ci+6a+v0NX9nGzzFj2vkaczYpZCSQQAGgUFN/aV8AsTqaU7i7U143+C1XRBnZmkO5jYx/fdf5BbWX4a003bxXiuuxVqeueS9y+v1MjJSGDvNuQr/0veHiaBV1rEuNbBrQTU+CigXaynDQind5gpteN0sfUsNHYhwhBG6P1pnW0oxpHe4Bcd6KJJGH7M8CZDPj3i+Ie4R19kHa+NAO5oV8WLBYZsUbY2DK1gDWjgAKBZlthHaqPL1Gb1cjl8Pd2CIi6KQiIgCIiAIiIAiIgCIiAIiIAiIgCIiAL4V9RAVfb+zv2+YWbiGdU7lKyr4XePabXm1V7Z4ABBG/TcCDlIpXW+nOl1ftqYTrYnNFjq08HtOZh8CAVSsQ0DEZspAlAkpwLhfuIcD/QWbLGnZ62iy7ouD+/tfInQCjmmmhI5i1QBbv81oPtEiBw0Lhqyenvxn9QPJWLCu7dDxsePdwVb+0eUDCxje6cf5Y3H9VW+DVpf+xD3knos+mEkPGRg8mAj4rYPnJNAxxFQMw6uhpSuXM4b/ktZ0TNcJL/AGXxu8HNy/MLc4YUpWvZuTu435omTqV/Mn5v6IwwSPLiTC8VdbtQ1N7aS/BbnZ2brDIYJKNb1bP3XGsh/ealwA/uc1E2c+rq77mlAO1Ts189eStGHjDWho3CiswpPqeXqpyXQjffXewl/lf8i+/fXewl/lf8imItJiIf313sJf5X/In313sJf5X/ACKYiAh/fXewl/lf8izYeYuF2OZydl/9XFZkQHOdnbQxX3fCjNO18bMHHiS+KZxzmYNlrmHaNAczhWxqTQgqfs/bWOleGlrWVkja4GKVxiqZusbUta00DGUdmNC6tw5quyUQFCm6T4sg5WZclA8mCYdrrp2FrHFpaTlZGb2ObXtNV22fOXxMe5paXMa4tcMrgS0EhwqaEcKrPRfUAREQBERAEREAREQBERAEREB8K57t+XLKzhSUjuE7/l+q6Gua9If3rBuyGx5zSVoqM/B6H8NV5fvwzZYSS172aKgUqReoG7VVv7TH1+5x8pZD5saPkVYdnXjFt1KEW0I/rvVZ+0F1cZA38uHYfF0j6/JUP8p62kj/AFUfZfyJHQ2X9/HrmiDvFj6/qrDEbG9dBa2tK2+KrXRPs4tvOGYHwbX9FYsO7s6VJtT6qtcE6xfzpV3r9voTMFLeo/I4g61oARdW4KmYR37Vw3Brx/LJ/wCvBXNui06bhniaxVJH1ERaTGEWv2ptZkBjDw9zpCWsbHG6QktaXGzRYUBuVkZtOIg/tGAtbncC5ocxo1LwT2aGoNdCEBMRa7BbbglDSyVhzPkjZVwBe6J5Y/ID6wBBuFlj2rA4gNmiJJygCRpJNK0ABuaXogJiKA/bOHBaOujq6TqgA8GslC7Jb8VAbL3DtOJ7y1r2mgaaggtOYvAAOhPYdbkgJiKG/a0A1miFs15G6UBrrpQg+IUtjgRUGoNwRpRAfUREAREQBERAEREAREQBERAfFR9tgAUI3vaDwyyvPxDx5K8Ko7bLDIRma39plGYgBznNAIB5keapzLobNE6yEbZkvrAknMQMtiBQG4oK3A4lVv7QsPlxGFkGjmGOvNj60/zLfFhjddp7PK+p38LqP0rwwmwEjh60Dmyt/hsH/AnyCofVUerilszxmuG/n0NfsHCk4lzmOoI4XE9mt30aBfj2luY8OSW/tCN9KN3DSlNaXtwUbYODdHh4yfXnAkdTdH+BteQqacXFboQgiwBoLm1AOFToFwuio41ORSyOV+z4f5IeCwjy6uctrUaNNcxDeGt1bBBL7Uf4Y+qruwtpQPc8xuD8j8jzwNBSnFtDY8lbQtODg8vV3u6kTqJfaj/DH1QwS+1H+GPqpiK8ymh6SbAOL6g5owYnOdSWEysdmjLPVD201rqtfP0MzEu61oefvBJ6qxfNiMPOCRnu1pgDctbh2ope3IgKfhuhjmuaTM01k62SkNKkYx+LaIu2er7Ty0ntVAGhC+YHoK2JkTesBMceAjzCIAk4Kd8xd61jJmoeFK9pXFEBTNl9B+oEVJg50RiDXOY9xMUTJWBjs0pvSV5BblaD+Fe8P0LMQi6qZrTFFhom1hq2uH+8guLQ8esJzati3U1VwRAVHZ/QlsYjzSB5jex9TEL5MF91p6xpvf405qxbHwXUYeKGubq2MjzUpXK0NrS9NFMRAEREAREQBERAEREAREQBERAeXmgJ4Lkn2gOcIoeJeXF3B1OHifLmutTCrT3H5LlvTvC1fEQfwvtu1F+/6KnLyjfoHUmanZvS+VrAx0jm0/MA9vhmBop0/SR8rCx8rHsIo5lGNDhwdloaclXhs/iFkGygdyoke1ihFu9qLBB0sMTAwOjLWijWua11BuApei1O2OlM07cgcS38oAYz3Rr4qXgejjXCoFSp8HR3uAG8qt3Rco6eEtzSsifZ9LkdLGWn9o3NmrvbW1O4m/JdawEmaJhOtBXv3qg7PwrY5GhlyTQu3Upp8letlD9k3x/1FXae7aPG/im2UtyJaIi1nkhERAEREAREQBERAEREAREQBERAEREAREQBERAfCqd0pwOZjTQHKb8bin6fJXJa3amGDmO8x3hV5FaLsE9kjnLMDfQhSo8Et6MGs8WCVLietDUUjHs2N7GUa1o5lYJ8OXHtOryC3eGwwX12FG6ybOhT66UmzUQ4Q5m6NANabzS6tGAbSMePzK18OEANRcjef671tYm0aBwCsxRpmTU5d57REVxkCIiAIiIAiIgCIiAIiIAii+kofax++36p6Rh9rH77fqppkWSkUX0lD7WP32/VPSMPtY/fb9Upi0SkUX0lD7WP32/VPSMPtY/fb9Upi0SkUX0jD7WP32/VPSMPtY/fb9UpiyUii+kYfax++36p6Rh9rH77fqlMWiUvJao/pGH2sfvt+qekYfax++36qHFizD91uvQwy9+kIfax++36oNow+1j99v1XOxlnqHqOBeupC8ekYfax++36p6Rh9rH77fqmxkOftMzWLIovpGH2sfvt+qekofax++36rpRZzZKRRfSUPtY/fb9U9JQ+1j99v1U0yLRKRRfSMPtY/fb9U9Iw+1j99v1SmLRKRRfSMPtY/fb9U9Iw+1j99v1SmLRKRRfSUPtY/fb9U9JQ+1j99v1SmLRKRRfSUPtY/fb9U9Iw+1j99v1SmLRKRRfSUPtY/fb9USmLRSsCxpfR5tzOUE1Fid1q+Smw4aEucHOAALbZ6il6gHfel+S1SL0JK+5lT9hsm4CPKD1m4Vu3U7q7vHmsLIowXgkWLQ066k1NiK0te6hL6iT8kk44Nlf3goP7Ta6NNNeZvpZZWYKI0HWD1j2szdAXbvI1PgtYibX5F+w2IwkZ/GBb8zeDKnXSpdbXslYzBGJAM2ZtHVuNQHU040HmoSJT8gl4rDsaLOzGtNWm17mncD4qTPg4a0bIPxn1gd7crb8KnvWrRRT8i/YbF2EirTON187b3foa0Fg0+IWHFYdjWVa4Od2d431rYeCiIpSd8izZvwsVXdoAA0FHDiLntGtu7TRY48Ey1ZBz7TLdgGmvGorpZQEUU/Is2X3OKoGcd+Zt6GhOtAN/hzWB+GZmYA+oOpqLWB8NaX4KIilJ+RZsWYOLMP2gIqa9poqA4gX3WFfFeMPBGWnM4A5qC/4atFRfgT5clBRNr8izZNwMXtN5HrMrp3rH90jo39oLhtqt1Nz3cLqCibX5Iv2EvFwMDQWOBI1GZp8RTw0X3CQRllXOAdmFiadkUB+f+U81DRTTrkX1JbYo8zquoB6txfsuOteI3cVLl2fGwtDnEGorVw0zAH9fIrUpVRtb7k37CXLh2At7Vi0k0LSQQCaWtU6LOcDFWglH4b1bvdQ7+F1rUSn5IsnnCxVI6zdWtW09YtAtv0Pck2EYA7K8EggCrm/2TxvqeVuKgIm1+RYREVhB/9k="/>
          <p:cNvSpPr>
            <a:spLocks noChangeAspect="1" noChangeArrowheads="1"/>
          </p:cNvSpPr>
          <p:nvPr/>
        </p:nvSpPr>
        <p:spPr bwMode="auto">
          <a:xfrm>
            <a:off x="155575" y="-1744663"/>
            <a:ext cx="381000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4760" name="Picture 8" descr="http://811699.net/wp-content/uploads/2011/02/%E5%AD%90%E5%AE%AB19.jpg"/>
          <p:cNvPicPr>
            <a:picLocks noChangeAspect="1" noChangeArrowheads="1"/>
          </p:cNvPicPr>
          <p:nvPr/>
        </p:nvPicPr>
        <p:blipFill>
          <a:blip r:embed="rId3" cstate="print"/>
          <a:srcRect l="19001" r="12000"/>
          <a:stretch>
            <a:fillRect/>
          </a:stretch>
        </p:blipFill>
        <p:spPr bwMode="auto">
          <a:xfrm rot="16200000">
            <a:off x="4415433" y="3369543"/>
            <a:ext cx="3312368" cy="314325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5004048" y="4077072"/>
            <a:ext cx="432048" cy="288032"/>
          </a:xfrm>
          <a:prstGeom prst="rightArrow">
            <a:avLst/>
          </a:prstGeom>
          <a:solidFill>
            <a:srgbClr val="E8E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7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12454"/>
            <a:ext cx="867645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Benign endometrial polyp - Microscopy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619" y="5427221"/>
            <a:ext cx="6153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Irregular cystically dilated glands </a:t>
            </a:r>
          </a:p>
          <a:p>
            <a:r>
              <a:rPr lang="en-US" sz="2800" dirty="0"/>
              <a:t>Dense, spindly stroma with blood vessels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7" y="1155454"/>
            <a:ext cx="6502528" cy="43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3618" y="6300028"/>
            <a:ext cx="5854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i="1" dirty="0"/>
              <a:t>Rarely adenocarcinomas may arise within these polyps </a:t>
            </a:r>
          </a:p>
        </p:txBody>
      </p:sp>
    </p:spTree>
    <p:extLst>
      <p:ext uri="{BB962C8B-B14F-4D97-AF65-F5344CB8AC3E}">
        <p14:creationId xmlns:p14="http://schemas.microsoft.com/office/powerpoint/2010/main" val="79793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7015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At the end of this lecture you should be able to   </a:t>
            </a: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list the causes for abnormal uterine bleeding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briefly describe non- neoplastic lesions of the endometrium </a:t>
            </a:r>
          </a:p>
          <a:p>
            <a:endParaRPr lang="en-AU" sz="3000" dirty="0"/>
          </a:p>
          <a:p>
            <a:r>
              <a:rPr lang="en-AU" sz="3000" dirty="0"/>
              <a:t>describe the pathological changes in endometrial hyperplasia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pathogenesis and morphology of endometrial carcinoma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    myometrium </a:t>
            </a:r>
          </a:p>
        </p:txBody>
      </p:sp>
    </p:spTree>
    <p:extLst>
      <p:ext uri="{BB962C8B-B14F-4D97-AF65-F5344CB8AC3E}">
        <p14:creationId xmlns:p14="http://schemas.microsoft.com/office/powerpoint/2010/main" val="248933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Endometrial hyperplasia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324528" cy="554461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Increased proliferation of endometrial glands</a:t>
            </a:r>
          </a:p>
          <a:p>
            <a:pPr>
              <a:buNone/>
            </a:pPr>
            <a:r>
              <a:rPr lang="en-AU" dirty="0"/>
              <a:t>	relative to the </a:t>
            </a:r>
            <a:r>
              <a:rPr lang="en-AU" dirty="0" err="1"/>
              <a:t>stroma</a:t>
            </a:r>
            <a:endParaRPr lang="en-AU" dirty="0"/>
          </a:p>
          <a:p>
            <a:r>
              <a:rPr lang="en-AU" dirty="0"/>
              <a:t>Associated with </a:t>
            </a:r>
            <a:r>
              <a:rPr lang="en-US" dirty="0">
                <a:latin typeface="Calibri" pitchFamily="34" charset="0"/>
              </a:rPr>
              <a:t>prolonged unopposed </a:t>
            </a:r>
            <a:r>
              <a:rPr lang="en-US" dirty="0" err="1">
                <a:latin typeface="Calibri" pitchFamily="34" charset="0"/>
              </a:rPr>
              <a:t>oestrogenic</a:t>
            </a:r>
            <a:r>
              <a:rPr lang="en-US" dirty="0">
                <a:latin typeface="Calibri" pitchFamily="34" charset="0"/>
              </a:rPr>
              <a:t> stimulation of endometrium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    - </a:t>
            </a:r>
            <a:r>
              <a:rPr lang="en-US" dirty="0" err="1">
                <a:latin typeface="Calibri" pitchFamily="34" charset="0"/>
              </a:rPr>
              <a:t>Anovulatory</a:t>
            </a:r>
            <a:r>
              <a:rPr lang="en-US" dirty="0">
                <a:latin typeface="Calibri" pitchFamily="34" charset="0"/>
              </a:rPr>
              <a:t> cycles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		</a:t>
            </a:r>
            <a:r>
              <a:rPr lang="en-US" dirty="0" err="1">
                <a:latin typeface="Calibri" pitchFamily="34" charset="0"/>
              </a:rPr>
              <a:t>Perimenarcheal</a:t>
            </a:r>
            <a:r>
              <a:rPr lang="en-US" dirty="0">
                <a:latin typeface="Calibri" pitchFamily="34" charset="0"/>
              </a:rPr>
              <a:t> and </a:t>
            </a:r>
            <a:r>
              <a:rPr lang="en-US" dirty="0" err="1">
                <a:latin typeface="Calibri" pitchFamily="34" charset="0"/>
              </a:rPr>
              <a:t>perimenopausal</a:t>
            </a:r>
            <a:r>
              <a:rPr lang="en-US" dirty="0">
                <a:latin typeface="Calibri" pitchFamily="34" charset="0"/>
              </a:rPr>
              <a:t> period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	- </a:t>
            </a:r>
            <a:r>
              <a:rPr lang="en-US" dirty="0" err="1">
                <a:latin typeface="Calibri" pitchFamily="34" charset="0"/>
              </a:rPr>
              <a:t>Oestrogen</a:t>
            </a:r>
            <a:r>
              <a:rPr lang="en-US" dirty="0">
                <a:latin typeface="Calibri" pitchFamily="34" charset="0"/>
              </a:rPr>
              <a:t> administration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	- Polycystic ovarian disease (PCOD)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	- Functional granulosa cell tumours of the ovary</a:t>
            </a:r>
          </a:p>
          <a:p>
            <a:pPr>
              <a:buNone/>
            </a:pPr>
            <a:r>
              <a:rPr lang="en-US" dirty="0">
                <a:latin typeface="Calibri" pitchFamily="34" charset="0"/>
              </a:rPr>
              <a:t>	- Cortical stromal hyperplasia of the ovary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Endometrial hyperplasia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867328" cy="5472608"/>
          </a:xfrm>
        </p:spPr>
        <p:txBody>
          <a:bodyPr/>
          <a:lstStyle/>
          <a:p>
            <a:r>
              <a:rPr lang="en-US" dirty="0"/>
              <a:t>Inactivation of PTEN tumour suppressor gene  is found in both endometrial hyperplasia and type 1 endometrial carcinoma</a:t>
            </a:r>
          </a:p>
          <a:p>
            <a:r>
              <a:rPr lang="en-US" dirty="0"/>
              <a:t>In the absence of PTEN protein, AKT phosphorylation is enhanced which stimulate protein synthesis and cell proliferation and inhibits apoptosis</a:t>
            </a:r>
          </a:p>
          <a:p>
            <a:r>
              <a:rPr lang="en-US" dirty="0"/>
              <a:t>Endometrial cells become more sensitive to stimulation by </a:t>
            </a:r>
            <a:r>
              <a:rPr lang="en-US" dirty="0" err="1"/>
              <a:t>oestrogen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4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AU" dirty="0"/>
              <a:t>Endometrial hyperplasia -  Macroscopy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5911830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Note the increased thickness </a:t>
            </a:r>
          </a:p>
          <a:p>
            <a:r>
              <a:rPr lang="en-AU" sz="2800" dirty="0"/>
              <a:t>of the endometrium</a:t>
            </a:r>
          </a:p>
        </p:txBody>
      </p:sp>
      <p:pic>
        <p:nvPicPr>
          <p:cNvPr id="40964" name="Picture 4" descr="https://www.mja.com.au/sites/default/files/issues/190_11_010609/par10765_fm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80728"/>
            <a:ext cx="4866106" cy="4968552"/>
          </a:xfrm>
          <a:prstGeom prst="rect">
            <a:avLst/>
          </a:prstGeom>
          <a:noFill/>
        </p:spPr>
      </p:pic>
      <p:pic>
        <p:nvPicPr>
          <p:cNvPr id="7170" name="Picture 2" descr="Image result for gross appearance of the endometr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" b="9319"/>
          <a:stretch/>
        </p:blipFill>
        <p:spPr bwMode="auto">
          <a:xfrm>
            <a:off x="5220072" y="980728"/>
            <a:ext cx="385192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0272" y="1939062"/>
            <a:ext cx="2051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Endometrial polyp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8304" y="2686443"/>
            <a:ext cx="2051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 of the </a:t>
            </a:r>
          </a:p>
          <a:p>
            <a:r>
              <a:rPr lang="en-US" sz="1400" dirty="0"/>
              <a:t>endometrium </a:t>
            </a:r>
          </a:p>
          <a:p>
            <a:r>
              <a:rPr lang="en-US" sz="1400" dirty="0"/>
              <a:t>appears normal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899592" y="2924944"/>
            <a:ext cx="432048" cy="2880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062343" y="2924944"/>
            <a:ext cx="432048" cy="2880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Endometrial hyperplasia - Microscopy</a:t>
            </a:r>
          </a:p>
        </p:txBody>
      </p:sp>
      <p:pic>
        <p:nvPicPr>
          <p:cNvPr id="9" name="Picture 5" descr="endo hyperplasia"/>
          <p:cNvPicPr>
            <a:picLocks noChangeAspect="1" noChangeArrowheads="1"/>
          </p:cNvPicPr>
          <p:nvPr/>
        </p:nvPicPr>
        <p:blipFill rotWithShape="1">
          <a:blip r:embed="rId2" cstate="print"/>
          <a:srcRect r="7637"/>
          <a:stretch/>
        </p:blipFill>
        <p:spPr>
          <a:xfrm rot="5400000">
            <a:off x="-499717" y="1363872"/>
            <a:ext cx="5617455" cy="4561473"/>
          </a:xfrm>
          <a:prstGeom prst="rect">
            <a:avLst/>
          </a:prstGeom>
        </p:spPr>
      </p:pic>
      <p:pic>
        <p:nvPicPr>
          <p:cNvPr id="10" name="Picture 7" descr="Proliferative endometrium x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013834" y="1538064"/>
            <a:ext cx="5617456" cy="4213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9216" y="6427494"/>
            <a:ext cx="470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Normal proliferative endometrium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27493"/>
            <a:ext cx="4472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2400" dirty="0"/>
              <a:t>Increased gland - to - stromal ratio</a:t>
            </a:r>
          </a:p>
        </p:txBody>
      </p:sp>
    </p:spTree>
    <p:extLst>
      <p:ext uri="{BB962C8B-B14F-4D97-AF65-F5344CB8AC3E}">
        <p14:creationId xmlns:p14="http://schemas.microsoft.com/office/powerpoint/2010/main" val="133755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5" b="31369"/>
          <a:stretch/>
        </p:blipFill>
        <p:spPr bwMode="auto">
          <a:xfrm>
            <a:off x="4299830" y="824595"/>
            <a:ext cx="4736666" cy="31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" y="4486807"/>
            <a:ext cx="4858207" cy="2492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dirty="0"/>
              <a:t>Mild glandular crowding and  </a:t>
            </a:r>
          </a:p>
          <a:p>
            <a:pPr marL="0" indent="0">
              <a:buNone/>
            </a:pPr>
            <a:r>
              <a:rPr lang="en-AU" sz="2000" dirty="0"/>
              <a:t>dilatation of the glands</a:t>
            </a:r>
          </a:p>
          <a:p>
            <a:pPr marL="0" indent="0">
              <a:buNone/>
            </a:pPr>
            <a:r>
              <a:rPr lang="en-AU" sz="2000" dirty="0"/>
              <a:t>- Simple hyperplasia without  atypia</a:t>
            </a:r>
          </a:p>
          <a:p>
            <a:pPr marL="0" indent="0">
              <a:buNone/>
            </a:pPr>
            <a:r>
              <a:rPr lang="en-AU" sz="2000" dirty="0"/>
              <a:t>- Simple hyperplasia with atypia</a:t>
            </a:r>
          </a:p>
          <a:p>
            <a:pPr>
              <a:buNone/>
            </a:pPr>
            <a:r>
              <a:rPr lang="en-AU" sz="2000" dirty="0"/>
              <a:t>	</a:t>
            </a:r>
            <a:endParaRPr lang="en-US" sz="2000" dirty="0"/>
          </a:p>
        </p:txBody>
      </p:sp>
      <p:pic>
        <p:nvPicPr>
          <p:cNvPr id="4" name="Picture 2" descr="http://811699.net/wp-content/uploads/2012/05/Uterus_EndometrialHyperplasia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824595"/>
            <a:ext cx="4104456" cy="30842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260" y="3933056"/>
            <a:ext cx="291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Simple hyperplasia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954943"/>
            <a:ext cx="36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Complex  hyperplasia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Endometrial hyperplasia - Microscopy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17205" y="4486807"/>
            <a:ext cx="4587280" cy="16820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sz="2000" dirty="0"/>
              <a:t>Increased glandular crowding with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AU" sz="2000" dirty="0"/>
              <a:t>back to back glands</a:t>
            </a:r>
          </a:p>
          <a:p>
            <a:pPr>
              <a:buFont typeface="Arial" pitchFamily="34" charset="0"/>
              <a:buNone/>
            </a:pPr>
            <a:r>
              <a:rPr lang="en-AU" sz="2000" dirty="0"/>
              <a:t>- Complex hyperplasia without atypia</a:t>
            </a:r>
          </a:p>
          <a:p>
            <a:pPr marL="0" indent="0">
              <a:buNone/>
            </a:pPr>
            <a:r>
              <a:rPr lang="en-AU" sz="2000" dirty="0"/>
              <a:t>- Complex hyperplasia with atypia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5191650" y="59535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AU" b="1" i="1" dirty="0"/>
              <a:t>May progress to endometrial adenocarcinoma (</a:t>
            </a:r>
            <a:r>
              <a:rPr lang="en-AU" b="1" i="1" dirty="0" err="1"/>
              <a:t>endometrioid</a:t>
            </a:r>
            <a:r>
              <a:rPr lang="en-AU" b="1" i="1" dirty="0"/>
              <a:t> CA)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7015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At the end of this lecture you should be able to   </a:t>
            </a: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list the causes for abnormal uterine bleeding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briefly describe non- neoplastic lesions of the endometrium </a:t>
            </a:r>
          </a:p>
          <a:p>
            <a:endParaRPr lang="en-AU" sz="3000" dirty="0"/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pathological changes in endometrial hyperplasia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/>
              <a:t>describe pathogenesis and morphology of endometrial carcinoma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    myometrium </a:t>
            </a:r>
          </a:p>
        </p:txBody>
      </p:sp>
    </p:spTree>
    <p:extLst>
      <p:ext uri="{BB962C8B-B14F-4D97-AF65-F5344CB8AC3E}">
        <p14:creationId xmlns:p14="http://schemas.microsoft.com/office/powerpoint/2010/main" val="72973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adenomyosisfacts.com/wp-content/uploads/2014/09/uterus-three-layers.jpg"/>
          <p:cNvPicPr>
            <a:picLocks noChangeAspect="1" noChangeArrowheads="1"/>
          </p:cNvPicPr>
          <p:nvPr/>
        </p:nvPicPr>
        <p:blipFill>
          <a:blip r:embed="rId2" cstate="print"/>
          <a:srcRect b="10064"/>
          <a:stretch>
            <a:fillRect/>
          </a:stretch>
        </p:blipFill>
        <p:spPr bwMode="auto">
          <a:xfrm>
            <a:off x="67441" y="260648"/>
            <a:ext cx="9076559" cy="6225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Endometrial carcinoma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AU" dirty="0"/>
              <a:t>Common</a:t>
            </a:r>
          </a:p>
          <a:p>
            <a:r>
              <a:rPr lang="en-AU" dirty="0"/>
              <a:t>Mainly in post menopausal women</a:t>
            </a:r>
          </a:p>
          <a:p>
            <a:r>
              <a:rPr lang="en-AU" dirty="0"/>
              <a:t>Two broad categories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58770"/>
              </p:ext>
            </p:extLst>
          </p:nvPr>
        </p:nvGraphicFramePr>
        <p:xfrm>
          <a:off x="0" y="3140968"/>
          <a:ext cx="9144000" cy="3528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46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Type I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Type II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60">
                <a:tc>
                  <a:txBody>
                    <a:bodyPr/>
                    <a:lstStyle/>
                    <a:p>
                      <a:r>
                        <a:rPr lang="en-AU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55-65 years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65-75 years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547">
                <a:tc>
                  <a:txBody>
                    <a:bodyPr/>
                    <a:lstStyle/>
                    <a:p>
                      <a:r>
                        <a:rPr lang="en-AU" dirty="0"/>
                        <a:t>Clinical  setting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Unopposed oestrogen  activity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Atrophic </a:t>
                      </a:r>
                      <a:r>
                        <a:rPr lang="en-AU" dirty="0" err="1"/>
                        <a:t>endometrium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547">
                <a:tc>
                  <a:txBody>
                    <a:bodyPr/>
                    <a:lstStyle/>
                    <a:p>
                      <a:r>
                        <a:rPr lang="en-AU" dirty="0"/>
                        <a:t>Morphology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Endometrioid carcinoma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Serous carcinoma</a:t>
                      </a:r>
                    </a:p>
                    <a:p>
                      <a:r>
                        <a:rPr lang="en-AU" dirty="0"/>
                        <a:t>Clear</a:t>
                      </a:r>
                      <a:r>
                        <a:rPr lang="en-AU" baseline="0" dirty="0"/>
                        <a:t> cell carcinoma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460">
                <a:tc>
                  <a:txBody>
                    <a:bodyPr/>
                    <a:lstStyle/>
                    <a:p>
                      <a:r>
                        <a:rPr lang="en-AU" dirty="0"/>
                        <a:t>Precursor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Endometrial</a:t>
                      </a:r>
                      <a:r>
                        <a:rPr lang="en-AU" baseline="0" dirty="0"/>
                        <a:t> hyperplasia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Endometrial intraepithelial</a:t>
                      </a:r>
                      <a:r>
                        <a:rPr lang="en-AU" baseline="0" dirty="0"/>
                        <a:t> carcinoma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60">
                <a:tc>
                  <a:txBody>
                    <a:bodyPr/>
                    <a:lstStyle/>
                    <a:p>
                      <a:r>
                        <a:rPr lang="en-AU" dirty="0"/>
                        <a:t>Molecular genetics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PTEN, KRAS, MSI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p53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460">
                <a:tc>
                  <a:txBody>
                    <a:bodyPr/>
                    <a:lstStyle/>
                    <a:p>
                      <a:r>
                        <a:rPr lang="en-AU" dirty="0"/>
                        <a:t>Behaviour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Indolent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Aggressive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Development of Type I ECA</a:t>
            </a:r>
          </a:p>
        </p:txBody>
      </p:sp>
      <p:pic>
        <p:nvPicPr>
          <p:cNvPr id="45058" name="Picture 2" descr="http://o.quizlet.com/qnNejzor9zgYSgsztFP.H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8120410" cy="280831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5733256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          inactivation of PTEN</a:t>
            </a:r>
          </a:p>
          <a:p>
            <a:r>
              <a:rPr lang="en-AU" dirty="0"/>
              <a:t>         (Tumour suppressor gene)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1840" y="57332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hMLH1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573325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 KRAS</a:t>
            </a:r>
          </a:p>
          <a:p>
            <a:r>
              <a:rPr lang="en-AU" dirty="0"/>
              <a:t>      MI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573325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beta catenin </a:t>
            </a:r>
          </a:p>
          <a:p>
            <a:r>
              <a:rPr lang="en-AU" dirty="0"/>
              <a:t>   PIK3CA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4653136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Proliferative </a:t>
            </a:r>
          </a:p>
          <a:p>
            <a:r>
              <a:rPr lang="en-AU" dirty="0" err="1"/>
              <a:t>endometrium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2195736" y="4653136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Simple hyperplasia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0032" y="4653136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Complex hyperplasia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64288" y="4653136"/>
            <a:ext cx="197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Grade I uterine endometrial carcinoma </a:t>
            </a:r>
          </a:p>
        </p:txBody>
      </p:sp>
    </p:spTree>
    <p:extLst>
      <p:ext uri="{BB962C8B-B14F-4D97-AF65-F5344CB8AC3E}">
        <p14:creationId xmlns:p14="http://schemas.microsoft.com/office/powerpoint/2010/main" val="4016633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18256"/>
            <a:ext cx="9361040" cy="1143000"/>
          </a:xfrm>
        </p:spPr>
        <p:txBody>
          <a:bodyPr>
            <a:normAutofit/>
          </a:bodyPr>
          <a:lstStyle/>
          <a:p>
            <a:r>
              <a:rPr lang="en-AU" dirty="0"/>
              <a:t>Endometrial carcinoma - Macroscopy</a:t>
            </a:r>
          </a:p>
        </p:txBody>
      </p:sp>
      <p:sp>
        <p:nvSpPr>
          <p:cNvPr id="48130" name="AutoShape 2" descr="data:image/jpeg;base64,/9j/4AAQSkZJRgABAQAAAQABAAD/2wCEAAkGBxQTEhUUEhQWFhUVGBobGBcYGBgYHxgaHBwXHBwaGBwYHCggGhwlHR0YITEiJSkrLi4uFx8zODMsNygtLisBCgoKDg0OGxAQGywkHyUsLCwsLCwtLCwsLCwsLCwsLCw0LCwsLCwsLCwsLCwsLCwsLCwsLCwsLCwsLCwsLCwsLP/AABEIAQkAvgMBIgACEQEDEQH/xAAcAAAABwEBAAAAAAAAAAAAAAABAgMEBQYHAAj/xABJEAABAwIDBAYIAwUECAcAAAABAAIRAyEEEjEFQVFhBiJxgZGhBxMyQrHB0fAUUmIjM1Ph8RYXY3IVQ1SCkpTS0whkk6KywsP/xAAZAQADAQEBAAAAAAAAAAAAAAAAAwQCAQX/xAArEQACAgICAQIFBAMBAAAAAAAAAQIRAyESMUEEIhNRkaHhMnGx8EKB0RT/2gAMAwEAAhEDEQA/AIT/AMPmIZTxeJe6YFCLX95rj/8AFb0zbLCHFocQ0kE9XcC4m7piASsB9AjoxVc5Q6KcwbAgB5O4rdxXAMChTEmDDtbsbf8AZ/rHdKbGKrr7mG3Y8wm0mVDDZsYOljfUg3mDcSLdiWp4trnFgmQSDYjQMJ15PaomnisgDnUmFwBdmBvdtQkzk1IYfEJV2IIqg+rbJzA9bUl1Bs+z/l8F149/lHFPQON6O0aj3VHGqHOictaqwWAHstcALAbkj/ZWj+fEf8zX/wCtLYzaDjTcMntMMdbix7uHBp8ks7aB0LDrHtD8zWfFw81tZMyVKT+plxxvwvoRmF2FQqTlq4q2oNeu0juc7kl/7L0/42K/5mr/ANSNhsUKQJFN2TI2BmDiAG1H+8eAO9L4vHEgAMdOdu9vu1GA+9zWnly3qT+pxQx1tL6DSr0bY0EnEYyBwxFU+QMlEw+wGPaHMxWMLTofxFT5p9V2mCyTTqQRNiwH2S/c/gCk8FixSaGCm+A5wF2G3rMg1fxIR8XLXbv/AEHDHfS+gj/Zr/zeM/8AXPzak62wAwAuxuMAJAE1m6uIAF2byQE6q7VnI8U6mUS4+xoabnfn4XXYvFMqQH0ahyvBF2CHB+QaVPzW7FxZMvl/wHCHhfyNqfR4kBzcdjIIkftKeh7aaP8A2df/ALdi/wDipf8AaRsDtQNpMJp1OrTbPsbmB59/hdLN2l+0J9XUiA33Pazub+fiIlDyZb8fRBwx/wBsZVtkuZGbH4oTJv6o2Gp/daC1+aW/0FW/27E+FH/tpLamIZWZmyVJa1xbZn5WvuSZAjIbROhm4Uk3ajSYyPmY0GuZzeP5muHch5MlePpH/gKMb/LH1MQACZjed/OyIa7c2XMM35ZE+GqjsLtZpLyQ+CZb1Ser6uke72pjmkX1afrg9vrMxd1hlMWDmzpJ/dka7jxun4b8jHP5E4uTEbWp/q/4H8Gnh+pviiYbaTYIdmnM73H6Znx7vBp8FzhL5HeSFsTUDw6nTqtbUjdDi0SJlszy70jVwNQuJbWyyZ9meEC5iOwD4pEYymKwdLzLXA9R9v3OUDq6XntceKXr7VZldBdMGP2dTWHfp/S7wK1xkul9jNxfbEmbOrDTEG+oLQb2mJP3KSdhKpg0sTuaNA8QAATrqS2Z7ecuztGnGUlwJEew+Z6o/Lxc3xCY7Pr0qOYFzssNgllTi8xcT4krS51db/b8GXx/rPLHRPpZW2e976ApuL25SHgkRBFsrhuJVr/vqx8z6rC2M+xV4sd/F4sHms2XQk2xtI0ur6acYf8AUYbLlAjLV/K9pv6zfnd2W13nPptxpcXGhhtSR1atus10H9pe7G+azKEELvJhxRqP99mKNjhsPERY1B7rm65jucUr/fjiSZOFo6kiDUHvh/HkAspIXI5MOKNVPptrluU4WlpEh7xbK5vwcUt/flWmThKes2qO/O1/DiFkiBHJhxRrZ9N9QtynBsiI/en8hZ+TgZSh9OT/APY2+1P70/xBU/JxELIFyObOcUa2PTa7Jl/BtjLln1x/h5P4felR6cnTJwQ9qf3x/iGp/D7lk+EwVSqYpsc8/pBPwVk2f6PMbVuWNpj9bgPJslZlmUe2bjhcukXJnps6mU4L3cv77/DFOf3fKY5p0PTk0GfwTvbn98NPWOf/AA9etHconCehuq4S/ERyFP5lw+CcO9DwGuIf3Mafg5KfrIfP7DF6WXy+48oemqkGlpwj/ZLZFRp1p02T7I/LPel6fpwogz+EqXdJ/aNt16j/AMt/bjuVaxXomqCcmIaf81NzfgSojF+jXHMHVbTq/wCR4/8AvlXV6zHL/JHH6WcfBeaPpooNEfhqvs5faZ+Si3/8ye9OaPptwubMcPX1JsWHU1jx/wAQeCxvaOxsRQ/fUalPm5pA7jEFMnMhO+JYpwrs3Kn6asJN6GI0i3qzuoj8/wDhnxS7PTZgs0mjidSfZpcax/ifrHgsGIXELvNnOKN5b6asDM+qxQiPcpbvU/4v+GfEI59MuAPuYkSP4bLWrjdU/wAQeBWBLkc2HBHoOp6Zdn55DcREgz6tv5qJ/PwYfEJPGelrZz2BoNaer/q+Ad+r9XkVgBCBHxGccEzkYAIEdhE37o/msGwX7ha29EQvcTqZQgwD5XQB2X4riyEL38LI9JsjSToBOvdCACW7uI4LqVJziGtEngNT2KzbC6G1q5BeDTZO8HNHJp07Tysr0OhzqVOcIySPbdYud2E3PZ4KfJ6iMdLbKMfp5S29Iz7ZnRCq+C/9m3nc+Giu3R/oJSJEMzkampceGnkrf0X6OPIa+u05yPZeIjtHHtV0weAYwCGjsAspJZpy7dFShjx9K38yH2T0apMhp3R7IACnaWFYyzRpyQkwfokvWDeUvkjvuY4FRA5M8RjGD3oSbNp049pviEt5EtGljfaQ9DAdyRq7NYdRHcjNxQOhHkh/ETv8V20zlSQwrbGaQQHOuIixb3gzIVS2p0AwtUTVw7Gm/XpHJrvIFj5q/NrhFqsDkRdO4uv2B21TPP8A0n9GlakDUwgfWpgXab1BrJAA6w00vyVCLSCQRcajhxXrb8NGm7eo/auOYwdYNc82DcoLnToBaSrY+pqOyWWG3o8szZAtj9IPQb1lD19Kk2nXbLnMbAzs32Fi4cR2dmOAqqE+SsROHF0cuXLitmAEciIRosAOcojQgAabo3A9qKhhK4SiXvDWgknh96IAPs/COqu9WyJN7mBZaZ0S6CspAVcRD6moEdVvZOp5+HFH6JdGhSIebvIBJInWJA4fPlotD2dgS8jNoFDmzt+2JfhwqK5SENn7PJ60QJtfWe3xVow+HbTaY1KBjRpEBqP6olTpceuxkp8jmjLc70hiNpRYX5D5ncntVoIUHiQGmZ1+/FT5W09G8cU+xtjsVXNxYd30UJjPWu1qeBITraOOMgeXgJKisSCTAJmxNxpySlFMtimkMsZQqSYk983702dRqmJMQp3D1suUETAkayUV2Kvdo14jz5pnCKO85EOypVp6F1+BP2E7oY3ENuM0W946d6lMDTFSbEjjE3/T9wnbdkOnqx/vy6OesDsuucE+kc+JX6gmx9sVn2gGNdSrbgHl+oVbwGysQ1wBflZ+gNb8ACnW2NmvLCG1ah4dZ0g+KwseRbE5ZQlpFqDQNVXtr7HZ65mKa0ufSk5QTeQRpoSJPjyChdl08XSdao8jeHEuHg5WzZhMdZ0uOvb9/BVYm32iSUePmyF/HZmNzNcfaLv0zEN8APNY16TeiraD/wARh59VUMvb+Rx3j9JPge0AbztaiIBAiZmJvY9yp3SHANrMfTIOV4cAeBgj4qnHkcWLnBSR56QkpfGYR1KoWPBBafHmE3XoEIrUtbh97iiiL+SKeaNTN0ACxpOl53K2dHMLTpu9Y3O90QGuGUE2Mjjut5pr0W2Mari/Lma3QaSeEyJi3iFbtiNbUeHBgblJDS6dQdwbrfXdZS58qXtLPT4b9xaeieeu+S3KwaC+u9Xao2G5Wpnsek1jRDYEfcKYZAGY3J0H1Uzikhs529DbDtiO2/NPmulNQ3h4JzSbASjp1Q2Krm1TuBM66T2ecKxvbZRO0MJmkjUjXRKmrHYpJFGxTr3FxdNvx5uAewWHnCPtqgRUM7zv1BUc2jJlLovW0OaG0C6bEGd438lN7N2caolxgHck9nbKa8AmZHOysdPDQ0XiExb/AGFTlWkOcJgzTETNo0AEcgANE8Y4ABRTtoAWcRHH4KI2p0hABa3XisSkKWNyLc/HsaDdMKe3gagYGzO9UeptNxFjedePJT3RHryTu1HA+CU3OXQx4Yxi2y3OM3jwS+FZc/fFNyErh7WVkPkQSQfFQbEWOh4Gypm22OaHN3sdfs1lXSpoRbsVf6QU81NtU6wWu7Rx7LjvTo7Zi6MP6d7MJf61syRcfGO9U2Fpm0nHMWgSWk9U7xNh4KAx/RVrofTeGB2rXbvp2K3HKlTEZIctoS6QbCLq7zhA+qIzHKM15i30E/SM2fsWo54D6dVu8nIQewTvn67lrOEweHp9ajLWuuGRkk8Ccs9xRtk4WpWrOYC7IDcSXZeRcdTyCx8ZrQz/AM6b5Por+yaL60U2iC0QA2YaIiCQIFtwWgbA6NNowS0Znanf2cgrBsLY1Kiw5ReTJ104J657XGRYCbeCVGK7ZueW/bHoaNp5RoJn7lL1qkkGAE3L+snDhpdJm7YRQrSYAdZ5hKveLQb7wm7qZ3a7vJBSwBEmqSOB3nuS6ZvXljlrpSGKFrIHvGjRACLnI3Ty+aw1Zpa2U7pZggetFzYqCwlOFd9puFRrgdIueaq9KgJ5pU1TLsU7jTJTZVUBkb00r4l5nUCZ7OXaua0s6wBMm9/JBtLENOl7eaXN3Ss3BbuiB2/iXmAJBkX07ioqlUc+JvrKk8SwG50B4JDCUDfLpuQqaob0gjHXDWgxPWJ7Rpw3LSejWCyUxxNz2lVPYezw94aR1W9YjnMx4wtAwgAAAT4rZHnnqhWquoAwgqCENN0nh89VtEjFarZB8vBQ+KbLHgm03HIjUfe5TFWACDafio7GU47T/KyfB7FS6Mk2/S9VXDho4Tyj+qYOxgN88RAHHfyP2VZuntLK1hAmM3dYyCO1qzfGPb6whrrDdex4K9K0T8qNAwuzK9dxyyNzn3MCxhvP4LROj+B9TTawAWHCJ4k8+aUwGHZSY1tMAADTt58fqlMU3QwJt8RKmhctsfkl4JSnWBBy6j2hN7xu3GEweSPE/IJTDYpp7R9/PzRMW4ezG4nz/mVmVpGY9haJB3I9HrG9gmmz6eVjWiYb1RJkwNJO9Om0S8tDTvv3JDHB35wIZoPejU/BC3O4dcy770XFpkt0N7AzvNid8BLsAC4dExQG8wgqm0NSzqg/KmeMMjTVYeujS2Q21MJZz5JAB+7KH2c5rrqRr03vzNJ6gIMbrFRrMIQ8uEAE3A3LDVlMXSH9aiYMaKIxdAtA4nj99isGH0jiFG46gCbcY+Cnkh+OWyEdgxUE6g2HzTihh8ggxMf1idyeUsMWAi0Tbdbmk8YA4N7RffvuE3GjmSVstHRDANbTzHVyk6wAdZR3Rp37EDNJk8rT9E9qvEgcFxN6JJ/qYd3JKUWzyRAQbhDSrQPqqEhLZ2KrQNJ4D+qjsfiCWdkdut4SuKzAhxHVdofFR2IrhzHESbkeBP0KZFGGyvdMWF9GpbSSDwI3ffBZVidjioSWOAJMkH74rVtp1DWpmm0wXAgnW5WebawtTBltOsWjUhwJM37DA5RvXoY1qiWTNa2ljnUZbckmxjQco4J/s7HtrCGnr7wbTxIUNs7ajcTTaTYnqu/S8a+VweCUxGxspJDrgyHC2izVoYydwOCLJkzfXWycV23DnEndbvPySWAquIaHE5stxzMJzViwKRNOzqYg11zC54cCNROhCQLouN5KWrkuGabi8wLKdofEPhnz7Vzxv806AB3gdqi8C0xHO381KtYI4rJthgAN89yb1mzqUd79wOiSe2VmTCJEvwx60HXcoljS3MybCM1uBCstVhAOWJ56KqbawbxUbEOBku3S4n71SoqihOyUwtUlvDeOxKiiDc6EgpLZ1F7RlcbzYfesCE5oCSW8NUSjYKVDDHEaQkMPgRWObMRl4JTarYyplhzUaHZJh28XI7iutNROxdsmti4c5Te+Y8rdikm0TJjVNtmUYa0O1j7lPfUmbdyIJ1sVkewaIgdYx5JcCLg9v0RCwOse/wCq7E0IEN4a89NN6chDIipi3l2W5bmME8OAG5IvlrHHiCRyiPqU8o4eJBMwLIu0wMhFhDY7/uU6KYuTM+6V4t1Op+zdEtc4gSIMagj4c1l2Mxtau8kvfUIm5JJ8Tu0srv0zxuV+ckubleIvGYwNeGZVXYtIgGLl19Nw+V1fD9JLPssez9rml+1DXZRaqwW0vmEwQQTaYt3LWOj23sPXosqNkzAkx7VrG6zDaFX1NfMDAqSDEjrD2eV5A7YUmyo3Dg4mkcof+9pAWzH3xFo/MOU2vMkM3KiuWPRpjcU056jZJJIA7LfEoK1UuDHzAhRuw8Y2q1hkQQYgzrcp/isaafq2FvVIHcfmNxC03vZigz6k62SlSvmOUDhZJuYCRFhG/tXMyBziSQ8kRexHCEiapjIDyizSbRoeKWo1ALb7prRfuO5GDhAcDeTqls2PGhpEjNO+UWs+BPBGJm4Qlo1KVI0hjiZMbtb/ANFFbcyinm/KA4EffNTeNALY+ChW4Iimc0uY6xA1E8OzyS09jl0dsrE+scCSZcIJIi3KNykMXSbSqNy++DN5mIv98FF1tnnD5C1+YOBgusRoYMa9o4JrjPWesFR2XKWQHAk6TrOhumsylbENvYkFwgb9YUjs1rGzBJ0gOVew+LL6mQy4RPYQdfgrDhGEub1CBxdx3/fNYnLQxIeU6xJuICk2W0STWt0H9Eu1pIHELUBMwskbh2x8ERzpMdaSLAeck2G5LFs2RHFo3gXuSYHdKahTGIYWOc0677yql0x2g1lN8AgvcJJJuQ0NAA3C3xU/VxUOdF7H5rPundVwNMuANMnM6XRfM6N++B3BVYoW1YicqKPtvE+se1syDd2thrljztxXUYa0VHuDWus0A9p3Gw/ko2s/1lRxEARruAgSUhjMQXkRZoENHAfzVjXgnT8ln6dYoS2m02Hlc/E37kGw9sGoBTcTIEQDrzA3zad6re0sWatV9SIzHQbhoO0wm9KqWuDmkggggjUEGRB3GyRjwKONRfYx5XybRrvQbaQa7IXBpaeqNIBANj3g9jgtIpUjUA94R4cRfQheftg4xrsTRfVIyuOVznHSQdSdIdF+ZWv7M2iSXQS2JMSR1hcWPELso06NqVonaZJBv7Jju0R3tBideKbUcWzOaYcHGzjxGYW+RTl0xO9TZVuzcGLspBsEHNxSYC5pLRzhEzybJUhiH2HcNJTk0zv0TGjYWunLMQXDSOXBIkkNQjtDEhjbiUwweM1gX3DW1xdONq4YPgA+CjcPRNMjLvSk9jkvaN8W5zJm7YkNN/CdOxMcBtE4iKbGkCYvHeTyA3J5tkBrmz1i6LxYcrKF6K9WrPP4piOtKi1YXo0yh12dZx3ugkju0G+FItLiROg3J5ha4LJlN6NXM87ot5/fisGFJu7FmtA3IaRg28Eq6mANU2aYM9qbHsU3oUeQTIEcbpljKGYRp8k6dVBuAozF43LM9nzKfGNsVJjKrlGYm0WJ8/osf6c7cbWqepZJaHe1MA+0IjvWj9IdphtCpB6waHEf5s30WIMrHNmfvJdvtME2V+Naskmwj6RbTO4Ojdc6/fcE0c7tS1Wqahk/0SQpk6BNMMMOXzRMuuqUpH71Q1GDdAHaEHAuGfeCQGkiZBMc4C0vozih6vNUqBzMuXMLmAQADwMQJ5rL4U10a2oaRcyA5tQQ5jrhw3iOOhBF7Lkkai6ZtuFaX1GVKLZL2Nl0+7cNB56/cKZpVC0Q6xBvvWcbI2/WotZkbFHIGlsy9jdJOU7gON1bq1Gp6ljg8AtAcRB6wdcXOs30lTTSfY9Fj9YHcr/fckCQDYyNyZbOrl7RYg7xwS9E3U2RUhsCUw4lOgyAmeH0TmeKnHDLEEtu6SNAAYAJ48tUrhmsg5mgFKVWgmHXE/JK18JBEGywqNtkbiNntqaESYt2KpYHBPZVdTt6wPgXB4EeRV3rYeLjh4KqYSoPxGeffF953SmUdTZcsHhgyn1jJJ+4QYJ3XMxPK/mjY6mXMgD+n1RMLh2tJgXNyZ5AW4aCyX06M9pscYkwE3ZDrShxdWLaplSrXITcati5PQ6qEC24cfmq1tqq09TUu6o3WJufAKWxdeWuyg2AntjQHtWS9LOl5o1XsYJqNEZt0nnyE+Ksxxt0TydbDdO9rtYw0Zl9R2Z0bmizZkQBYW5FZ/Xr5pa0zbXiLz5fNIY3FOqvL3mXO1SKtombHFDXS/P4olco0WvrdEc5BwCCErr33+qNVB1P35JIum+uki6ACPXFsIctuaE6diALL0T6V/hx6uq3NTO8QS3dIntOi0LZO2XP6tFwfSPWEQdPdNp3k5e2yxQp5srHuovBDiGkgPA95u8Eb7SsuKZpSo3ajjA1wA1cNQTeItcRv8lL4Z5nt0VJ2NtOhVGai+YLZaREbtDvN1bmPsCD3qXNC0UY5FjwlCwJTqrhLSCmmAxEAX3JZ9UnT4qB6KVYgGmYNo370ua8uDXT28+CatpEEucb2gXhO8QwkBw9oXS0MZ1RwaCc3cs+wMvxAje8kcdZurVtLEOLCXtsJzWPhyUH0Ya12K00BLZ7h8CVtOjqVJstdPEOmDoNOfEoTVi+9OdpVWMbJ8eChsZjcu4RHJdjFsU5CO1NoZSZO7T5eKYVsXkAbPXdJ+pI3DRR1av6x7nOnq6DxiVE7XrCkxxD72uToBrfU/0VmLHSsTOW6O290hFMPIfBgB17ReP96SdOSyDH4t1ao57yMxO4QO4Jba+0DVeSSY3A/FMQrIQUSWcrOaEdzLwig8FwK2YFQbx53RKmqJKM4ygBYkkSRrvj4ItICdOyeKEutCI7t/pwQAIBI7EUgIJSmWdTdACYCKUeob2QZEAOtlY80XhwPVPtDiPqFrnRbbvrKfGAJEk+JOhWLKw9D8dVpV2+rJhw6zdxbv18ZWZK0bg6Zu2yNogmLjde1/orPQqNVX2Y3O0G1xMqbwhLbG4C83LDei2LHuHGYm3LuSj6YbpYJuKsAkaAeSLisWabc5s0Cb+KloZtsY7fqFjHAe8InkdfJQvQ/BH8QXbgCO/+kqSx2I9fB93ceMpjgGupPzjd8EN7Gpe1ryWXbY6txI3iYnkqhVfmkizAbSpx+LdVJaAADx1B3phtjBerZDfDf9/ROxtN6ESXFUyqbTxfqmEnfc9saLNdvbZfV9oiPyg85v3fFWPp5j3wGtMcTpu0Hn5LO16mONKyGb2LYmtncXRGluAAgBJh5RUKYLOy+CVc0Zd6TbJshqW7IQAQI2XzRQj25IAUMiBx3fVc4BDUdMnySYbxQBxbJ0KE6xv0+/5Lmu+/vRdwQAmuKUeAkygAqmuitOcRTH6gbblDgK7ej/COdVADdRMkSImL+C5J0jUezZejFABgbFm2HZwVndh7KG2O2LEX37gp19abBefLyVJkZWa4aEg7lG4raj4yubJ/qp2rRtdQWOZDuJG5S5W0tFOKm9iLG9UJ5RpSLwmIrdU24p/svDdUEzOql+JRQ46se4Shl3apDa2FL6bosd3buupdtPq3lRG1MZENAknTduPFWYeiKbsyfprsYerJM5mgkED6d1u1ZUWQSHWIW0ekLFOpsJBteQLLG8VUBcSN/cvWx9EU+wj26IMi4nxXZlswceCAlcRxQIAFCe5FK5ACrT93+SAHfH398UFQQgYfv+iADWm2n3qumbWQv+48kVAAlsRzCIShzIqAJTY2y3YiWsEkGXf5Y+vxWu9GdjCg0EtytgFznTAtuJVB9FeILcWWbns8cpB+Z8FrGM2fUr1hmMUGCQ0H23cTG4XskZJO6HQjqyWwOKDz1RlaP/cfoprBkqHw9JuUAEcFPYZsMngFHk7HxE8ViDOWIlMqdKQ63aPFK1a59YATI0b8UNOp1XEcSPNQylbsriqQ3Zgxl5GUTZ2ILTB0FiT96J+54hQmPxrWEOcYGvkVNK+SobH3JplnFYHfI5Kt9IcFBDwTLbi8g8r6Sk8DtcPlrAZPsk8ezxUpiKM5Gm8CSVdgm5OiXJDgY/032mK+Wk7NTc4EEOEA6CJdaJPkFRv9DPzlga5/AtE9osNdF6I230doYgDO0Hu+411UJhujlPD5nM8zovXjOtEMo3swHHYN1J5Y8QfqkW3tuVq9ItZrsQHCLt79bTwsqswcU0UAB5IChdyQSgAAgQgoEAGSjmcEAaQj5uU/eiACM4FFcjOhEcUAAuXLkAL4LFvpPbUpnK9pkELTdkelNhZkxFNzXEQXMMjTWDcdl1la4rEoKXZuM3Ho3HZfT7BW/aOb2tkds6hWEdN8O9pFN4foLXXm6U9wW2K1KzHmPym4/l3JE/TWqTKIeojdyRv1PbQIkuu3SfPyTvBbYbljMCCbGeKxLB9M6g9tuYcnRHOIKOelrfdY9oJkgOFyoZehn4LY+qwvtm81q4A1VU25jWkxIIkanSOHdZZ1U9ID8uVrXEHXM7d2gJtQ6VPqvFMgNDy0ZjcjrNMySI0jsKwvQzW2jq9TiurNs6IYMBvrnjX2ezipcuJcTx4qL2LtEPpNDRAiADGmk2T2rimMaSXAACXONgBvM7k7Fj4IRlnykxxUqgC5gcSq/wBJdsUmYSpUBDw0Xy+9+ngLws19IXpBFcOw+FJFMiKlTT1g4N4N4nf2a1v+1T/wP4TLJJvULvd4RHdqq4Yn2yWc10iEx2LdVqOqPN3Gf5DkEkx0IqF5VROFK5C4oAgAFyM8IAUAL0wSuYYKMz2R3/JI00AdVfJREL9V3BAAtGqKQj0de4/Aort6AAXBAjDTvQBxKKhK4oA6V0oFyAOQrgjO3dnzKALJs3pxiqLcjSxw4uBnxaQo/a/STE4kZatQlk+wOq3wGvfKiUCyoRTujTnJqrBQLly0ZDBx8UCFvyKKgAZXLggQAK5cgQB//9k="/>
          <p:cNvSpPr>
            <a:spLocks noChangeAspect="1" noChangeArrowheads="1"/>
          </p:cNvSpPr>
          <p:nvPr/>
        </p:nvSpPr>
        <p:spPr bwMode="auto">
          <a:xfrm>
            <a:off x="155575" y="-1790700"/>
            <a:ext cx="2695575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8132" name="Picture 4" descr="http://www.webpathology.com/slides/slides/Uterus_EndometrialAdenoCA2_cropped.jpg"/>
          <p:cNvPicPr>
            <a:picLocks noChangeAspect="1" noChangeArrowheads="1"/>
          </p:cNvPicPr>
          <p:nvPr/>
        </p:nvPicPr>
        <p:blipFill>
          <a:blip r:embed="rId2" cstate="print"/>
          <a:srcRect t="7695"/>
          <a:stretch>
            <a:fillRect/>
          </a:stretch>
        </p:blipFill>
        <p:spPr bwMode="auto">
          <a:xfrm>
            <a:off x="6291016" y="1678907"/>
            <a:ext cx="2695575" cy="3455293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>
          <a:xfrm>
            <a:off x="7020272" y="3573016"/>
            <a:ext cx="360040" cy="1440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134" name="Picture 6" descr="https://encrypted-tbn3.gstatic.com/images?q=tbn:ANd9GcTigdTR4-uoMy2A7w-uraQy0g6IeeNXdruuODyXlB5Uc5FxYQdV"/>
          <p:cNvPicPr>
            <a:picLocks noChangeAspect="1" noChangeArrowheads="1"/>
          </p:cNvPicPr>
          <p:nvPr/>
        </p:nvPicPr>
        <p:blipFill>
          <a:blip r:embed="rId3" cstate="print"/>
          <a:srcRect t="3847"/>
          <a:stretch>
            <a:fillRect/>
          </a:stretch>
        </p:blipFill>
        <p:spPr bwMode="auto">
          <a:xfrm>
            <a:off x="3445046" y="1678907"/>
            <a:ext cx="2680004" cy="3456384"/>
          </a:xfrm>
          <a:prstGeom prst="rect">
            <a:avLst/>
          </a:prstGeom>
          <a:noFill/>
        </p:spPr>
      </p:pic>
      <p:pic>
        <p:nvPicPr>
          <p:cNvPr id="48136" name="Picture 8" descr="http://img.medscape.com/pi/emed/ckb/obstetrics_gynecology/252558-1336969-258148-16651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700808"/>
            <a:ext cx="3020247" cy="345638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968882" y="5471646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Polypoidal lesion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00192" y="5160259"/>
            <a:ext cx="2952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Endometrial thickening and infiltration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pathguy.com/endo_ca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-105081" y="2531490"/>
            <a:ext cx="4853254" cy="335727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143372" y="1785926"/>
            <a:ext cx="48931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Solid,  friable mass </a:t>
            </a:r>
          </a:p>
          <a:p>
            <a:r>
              <a:rPr lang="en-AU" sz="3200" dirty="0"/>
              <a:t>within the uterine cavity</a:t>
            </a:r>
          </a:p>
          <a:p>
            <a:r>
              <a:rPr lang="en-AU" sz="3200" dirty="0"/>
              <a:t>with necrosis, haemorrhage</a:t>
            </a:r>
          </a:p>
          <a:p>
            <a:r>
              <a:rPr lang="en-AU" sz="3200" dirty="0"/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en-AU" dirty="0"/>
              <a:t>Endometrial carcinoma  Macroscopy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Endometrial carcinoma -  Microscopy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720"/>
            <a:ext cx="9144000" cy="491683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latin typeface="Calibri" pitchFamily="34" charset="0"/>
              </a:rPr>
              <a:t>	Commonest  - Adenocarcinoma 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alibri" pitchFamily="34" charset="0"/>
              </a:rPr>
              <a:t>	</a:t>
            </a:r>
          </a:p>
          <a:p>
            <a:pPr eaLnBrk="1" hangingPunct="1"/>
            <a:endParaRPr lang="en-US" dirty="0">
              <a:latin typeface="Calibri" pitchFamily="34" charset="0"/>
            </a:endParaRP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2971800" y="3352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9698" name="Picture 2" descr="http://www.webpathology.com/slides-13/slides/Uterus_Adenocarcinoma_WellDiff_PolycysticOvarianDise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47863"/>
            <a:ext cx="5186927" cy="389736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4031" y="5449977"/>
            <a:ext cx="5332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Endomet</a:t>
            </a:r>
            <a:r>
              <a:rPr lang="en-AU" sz="2000" b="1" u="sng" dirty="0"/>
              <a:t>rioid</a:t>
            </a:r>
            <a:r>
              <a:rPr lang="en-AU" sz="2000" b="1" dirty="0"/>
              <a:t> carcinoma</a:t>
            </a:r>
          </a:p>
          <a:p>
            <a:endParaRPr lang="en-AU" sz="2000" dirty="0"/>
          </a:p>
          <a:p>
            <a:r>
              <a:rPr lang="en-AU" sz="2000" dirty="0"/>
              <a:t>Note the irregular closely packed </a:t>
            </a:r>
          </a:p>
          <a:p>
            <a:r>
              <a:rPr lang="en-AU" sz="2000" dirty="0"/>
              <a:t>glandular structures </a:t>
            </a:r>
          </a:p>
          <a:p>
            <a:endParaRPr lang="en-AU" sz="2000" dirty="0"/>
          </a:p>
          <a:p>
            <a:endParaRPr lang="en-AU" sz="2000" dirty="0"/>
          </a:p>
        </p:txBody>
      </p:sp>
      <p:pic>
        <p:nvPicPr>
          <p:cNvPr id="8" name="Picture 2" descr="Image result for simple endometrial hyperplasia miceoscop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18081" r="15572" b="11244"/>
          <a:stretch/>
        </p:blipFill>
        <p:spPr bwMode="auto">
          <a:xfrm>
            <a:off x="5497135" y="1547863"/>
            <a:ext cx="3419873" cy="224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igher magnification of an adenocarcinoma of the endometrium"/>
          <p:cNvPicPr>
            <a:picLocks noChangeAspect="1" noChangeArrowheads="1"/>
          </p:cNvPicPr>
          <p:nvPr/>
        </p:nvPicPr>
        <p:blipFill rotWithShape="1">
          <a:blip r:embed="rId4" cstate="print"/>
          <a:srcRect l="14458" t="18072" r="15663" b="22892"/>
          <a:stretch/>
        </p:blipFill>
        <p:spPr bwMode="auto">
          <a:xfrm>
            <a:off x="5497135" y="3845072"/>
            <a:ext cx="3419873" cy="28892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 l="879" t="2253"/>
          <a:stretch>
            <a:fillRect/>
          </a:stretch>
        </p:blipFill>
        <p:spPr bwMode="auto">
          <a:xfrm>
            <a:off x="251520" y="140492"/>
            <a:ext cx="4248472" cy="3153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4" descr="http://www.webpathology.com/slides-13/slides/Uterus_PapSerousCA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7296"/>
            <a:ext cx="4176463" cy="3138117"/>
          </a:xfrm>
          <a:prstGeom prst="rect">
            <a:avLst/>
          </a:prstGeom>
          <a:noFill/>
        </p:spPr>
      </p:pic>
      <p:pic>
        <p:nvPicPr>
          <p:cNvPr id="75782" name="Picture 6" descr="http://www.webpathology.com/slides-13/slides/Uterus_Adenocarcinoma_ClearCell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3356992"/>
            <a:ext cx="4248472" cy="319222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51520" y="2924944"/>
            <a:ext cx="21350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Mucinous carcinoma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2987660"/>
            <a:ext cx="184114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Serous carcinoma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6228020"/>
            <a:ext cx="20644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Clear cell carcinoma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3789040"/>
            <a:ext cx="4283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Other histological types of endometrial carcinomas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965" y="43312"/>
            <a:ext cx="9245929" cy="948063"/>
          </a:xfrm>
        </p:spPr>
        <p:txBody>
          <a:bodyPr>
            <a:normAutofit fontScale="90000"/>
          </a:bodyPr>
          <a:lstStyle/>
          <a:p>
            <a:r>
              <a:rPr lang="en-US" dirty="0"/>
              <a:t>Malignant Mixed </a:t>
            </a:r>
            <a:r>
              <a:rPr lang="en-US" dirty="0" err="1"/>
              <a:t>Mullerian</a:t>
            </a:r>
            <a:r>
              <a:rPr lang="en-US" dirty="0"/>
              <a:t> Tumour/MMMT (</a:t>
            </a:r>
            <a:r>
              <a:rPr lang="en-US" dirty="0" err="1"/>
              <a:t>Carcinosarcoma</a:t>
            </a:r>
            <a:r>
              <a:rPr lang="en-US" dirty="0"/>
              <a:t>)</a:t>
            </a:r>
          </a:p>
        </p:txBody>
      </p:sp>
      <p:pic>
        <p:nvPicPr>
          <p:cNvPr id="10242" name="Picture 2" descr="Image result for Mixed mullerian tumour of the uteru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5855" r="240" b="-1597"/>
          <a:stretch/>
        </p:blipFill>
        <p:spPr bwMode="auto">
          <a:xfrm>
            <a:off x="4067944" y="1213993"/>
            <a:ext cx="4716330" cy="3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4909908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Post menopausal women </a:t>
            </a:r>
          </a:p>
          <a:p>
            <a:r>
              <a:rPr lang="en-US" sz="2400" b="1" dirty="0"/>
              <a:t>Macroscopy</a:t>
            </a:r>
            <a:r>
              <a:rPr lang="en-US" sz="2400" dirty="0"/>
              <a:t> - Enlarged uterus </a:t>
            </a:r>
          </a:p>
          <a:p>
            <a:r>
              <a:rPr lang="en-US" sz="2400" dirty="0"/>
              <a:t>Fleshy polypoidal tumour </a:t>
            </a:r>
          </a:p>
          <a:p>
            <a:r>
              <a:rPr lang="en-US" sz="2400" dirty="0"/>
              <a:t>invading the myometrium</a:t>
            </a:r>
          </a:p>
        </p:txBody>
      </p:sp>
      <p:pic>
        <p:nvPicPr>
          <p:cNvPr id="8194" name="Picture 2" descr="https://upload.wikimedia.org/wikipedia/commons/e/e7/Uterine_carcinosarcom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2064"/>
          <a:stretch/>
        </p:blipFill>
        <p:spPr bwMode="auto">
          <a:xfrm>
            <a:off x="179512" y="1161636"/>
            <a:ext cx="3672408" cy="367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04187" y="4941168"/>
            <a:ext cx="49398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Microscopy</a:t>
            </a:r>
            <a:r>
              <a:rPr lang="en-US" sz="2400" dirty="0"/>
              <a:t> - Biphasic tumour with malignant glands and stroma </a:t>
            </a:r>
          </a:p>
          <a:p>
            <a:r>
              <a:rPr lang="en-US" sz="2400" dirty="0"/>
              <a:t>- may include muscle  cartilage and    </a:t>
            </a:r>
          </a:p>
          <a:p>
            <a:r>
              <a:rPr lang="en-US" sz="2400" dirty="0"/>
              <a:t>   osteoid</a:t>
            </a:r>
          </a:p>
        </p:txBody>
      </p:sp>
    </p:spTree>
    <p:extLst>
      <p:ext uri="{BB962C8B-B14F-4D97-AF65-F5344CB8AC3E}">
        <p14:creationId xmlns:p14="http://schemas.microsoft.com/office/powerpoint/2010/main" val="33878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AU" dirty="0"/>
              <a:t>Endometrial carcinoma -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52596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  Endometrioid carcinoma</a:t>
            </a:r>
          </a:p>
          <a:p>
            <a:pPr>
              <a:buNone/>
            </a:pPr>
            <a:r>
              <a:rPr lang="en-AU" dirty="0"/>
              <a:t>     Grade 1 - Well-differentiated adenocarcinoma</a:t>
            </a:r>
          </a:p>
          <a:p>
            <a:pPr>
              <a:buNone/>
            </a:pPr>
            <a:r>
              <a:rPr lang="en-AU" dirty="0"/>
              <a:t>                     &lt; 5% of solid areas</a:t>
            </a:r>
            <a:br>
              <a:rPr lang="en-AU" dirty="0"/>
            </a:br>
            <a:r>
              <a:rPr lang="en-AU" dirty="0"/>
              <a:t> Grade 2 - 6-50% of partly solid areas </a:t>
            </a:r>
          </a:p>
          <a:p>
            <a:pPr>
              <a:buNone/>
            </a:pPr>
            <a:r>
              <a:rPr lang="en-AU" dirty="0"/>
              <a:t>     Grade 3 - &gt; 50 % of solid areas </a:t>
            </a:r>
          </a:p>
          <a:p>
            <a:pPr>
              <a:buNone/>
            </a:pPr>
            <a:endParaRPr lang="en-AU" dirty="0"/>
          </a:p>
          <a:p>
            <a:r>
              <a:rPr lang="en-AU" dirty="0"/>
              <a:t>Serous and clear cell carcinomas are classified as</a:t>
            </a:r>
          </a:p>
          <a:p>
            <a:pPr>
              <a:buNone/>
            </a:pPr>
            <a:r>
              <a:rPr lang="en-AU" dirty="0"/>
              <a:t>   high grade tumours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itchFamily="34" charset="0"/>
              </a:rPr>
              <a:t>Endometrial adenocarcinoma - Staging  </a:t>
            </a:r>
          </a:p>
        </p:txBody>
      </p:sp>
      <p:sp>
        <p:nvSpPr>
          <p:cNvPr id="39939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9011344" cy="587727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latin typeface="Calibri" pitchFamily="34" charset="0"/>
              </a:rPr>
              <a:t>Staging systems - FIGO, TNM</a:t>
            </a:r>
          </a:p>
          <a:p>
            <a:pPr marL="0" indent="0" eaLnBrk="1" hangingPunct="1">
              <a:buNone/>
            </a:pPr>
            <a:r>
              <a:rPr lang="en-US" dirty="0">
                <a:latin typeface="Calibri" pitchFamily="34" charset="0"/>
              </a:rPr>
              <a:t>Staging depends on whether the tumour 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confined to the uterine corpus </a:t>
            </a:r>
            <a:r>
              <a:rPr lang="en-US" sz="1700" dirty="0">
                <a:latin typeface="Calibri" pitchFamily="34" charset="0"/>
              </a:rPr>
              <a:t>(FIGO 1A)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invades cervical stroma </a:t>
            </a:r>
            <a:r>
              <a:rPr lang="en-US" sz="1700" dirty="0">
                <a:latin typeface="Calibri" pitchFamily="34" charset="0"/>
              </a:rPr>
              <a:t>(FIGO II)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invades the serosa of the uterus or </a:t>
            </a:r>
            <a:r>
              <a:rPr lang="en-US" dirty="0" err="1">
                <a:latin typeface="Calibri" pitchFamily="34" charset="0"/>
              </a:rPr>
              <a:t>adnexae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sz="1700" dirty="0">
                <a:latin typeface="Calibri" pitchFamily="34" charset="0"/>
              </a:rPr>
              <a:t>(FIGO IIIA)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invades vagina or </a:t>
            </a:r>
            <a:r>
              <a:rPr lang="en-US" dirty="0" err="1">
                <a:latin typeface="Calibri" pitchFamily="34" charset="0"/>
              </a:rPr>
              <a:t>parametrium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sz="1700" dirty="0">
                <a:latin typeface="Calibri" pitchFamily="34" charset="0"/>
              </a:rPr>
              <a:t>(FIGO IIIB)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metastasize to pelvic or para-aortic LNs </a:t>
            </a:r>
            <a:r>
              <a:rPr lang="en-US" sz="1700" dirty="0">
                <a:latin typeface="Calibri" pitchFamily="34" charset="0"/>
              </a:rPr>
              <a:t>(FIGO III)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invades bladder or bowel mucosa </a:t>
            </a:r>
            <a:r>
              <a:rPr lang="en-US" sz="1600" dirty="0">
                <a:latin typeface="Calibri" pitchFamily="34" charset="0"/>
              </a:rPr>
              <a:t>(FIGO IV A)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metastasize to distant sites </a:t>
            </a:r>
            <a:r>
              <a:rPr lang="en-US" sz="1600" dirty="0">
                <a:latin typeface="Calibri" pitchFamily="34" charset="0"/>
              </a:rPr>
              <a:t>(FIGO IVB)</a:t>
            </a:r>
          </a:p>
        </p:txBody>
      </p:sp>
    </p:spTree>
    <p:extLst>
      <p:ext uri="{BB962C8B-B14F-4D97-AF65-F5344CB8AC3E}">
        <p14:creationId xmlns:p14="http://schemas.microsoft.com/office/powerpoint/2010/main" val="420253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4" y="908720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At the end of this lecture you should be able to   </a:t>
            </a: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list the causes for abnormal uterine bleeding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briefly describe non- neoplastic lesions of the endometrium 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pathological changes in endometrial hyperplasia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pathogenesis and </a:t>
            </a:r>
            <a:r>
              <a:rPr lang="en-AU" sz="3000">
                <a:solidFill>
                  <a:schemeClr val="bg1">
                    <a:lumMod val="85000"/>
                  </a:schemeClr>
                </a:solidFill>
              </a:rPr>
              <a:t>morphology of endometrial </a:t>
            </a: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carcinoma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/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AU" sz="3000" dirty="0"/>
              <a:t>myometrium</a:t>
            </a: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06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Uterus </a:t>
            </a:r>
          </a:p>
        </p:txBody>
      </p:sp>
      <p:sp>
        <p:nvSpPr>
          <p:cNvPr id="40962" name="AutoShape 2" descr="data:image/jpeg;base64,/9j/4AAQSkZJRgABAQAAAQABAAD/2wCEAAkGBxQTEhUUExQWFBUXFBQXFBgXGBQVFxgXFBQXFhQVFxcYHCggGBolHBQUITEhJSkrLi4uFx8zODMsNygtLisBCgoKDg0OGhAQGiwkHBwsLCwsLCwsLCwsLCwsLCwsLCwsLCwsLCwsLCwsLCwsLCwsLCwsLCwsLCwsLCwsLCwsN//AABEIAKUBMQMBIgACEQEDEQH/xAAcAAABBQEBAQAAAAAAAAAAAAAAAQIDBAUHBgj/xABHEAABAwIDBQUEBgcHAgcAAAABAAIRAyEEMUEFBhJRYSIycYGRBxNCoTNSVJKx0RRDYnKCweEVFiMk0vDxF3M0U2OTorLC/8QAGQEAAwEBAQAAAAAAAAAAAAAAAAECAwQF/8QAIhEBAQACAgIDAQEBAQAAAAAAAAECEQMSBCETMUFRFCJx/9oADAMBAAIRAxEAPwDkKEkpUj0ClQlQehCISpEbAhBQEqAEJEqQCIShJKBIUJISoTPRISwiUiQLCSEqExoQhCEHoQiEFTYfDPeYY0uPQSls5jahhEL0+zdzar494QwervRekw25GHaO1xPPUgD0CjvI2x4LXNIShi67htgUGd2izxI4j81fbQa0WaweDWhL5Gk8ZxT3R5H0KPdnkV2w9I9Ak93OfD6BL5D/AM0cSLUhC7TWwtN3ep03eLWrOxG7OFfnSDf3SQnOSJvjOTIXRMZuHSP0dRzTydDh6heb2lupiKUnh4282X+WYVyyssuDKPPwkUjqZBg2TeFVplcdGwkATikS0khSEJSgJwhCVHChMEShJCWEj16KAiEQlhByEQlhHCgdaEQlhBCD0SEJUIEgCEQpaGHc8w0Fx5ASjZ9aiQt/Abtud9ISwnIASfNXa+6rG/G70so+SRtj4+VeTQvTM3Re7Jwjrmr+F3RpzD3E+BASvJFTxs68UlDZXUMLu5hWmDTDj1krTw2x2NdIpU2jSBdL5Wk8X+uUUNlVn92m49YIHzW5gdzKju+9reg7R/JdJqYWc7pww1soGqVzrTHx8Y8lhN0qDM2l55uNvQLcwuAa0Q0Bo5AALS/Ry0wTE5KT3YGsrO2/raYSfSo2mB0Q46WVypEZJnAIFkjVuP0T+EEwb8gNUVGQSkDp8fwQD3NA0hNqCfAeSQEzzUrmAiRYoJXLeWikZkmH5qUPg3QDeJFtEtSrpCWmE4WmVtLYdGt32AH6zbO/qvCbe3VqUJc3ts5jTxGi6g8JpZnrzByKqZ2Ms+OZRw9wTIXvt6t1BBq0Bld7OXUdF4V7IzW8sycXJxXGokFOITYTY0IRCVBGhSUqRcQ1oJJyAzKaFubo0Xe/a5rS4Nz6dVOWWo0wx3dJqG6dUtlx4emqedgsaLyV0apVBHdMrPrMDjdsDyWHbKvR4+LD9jxOHwDW90eZEqc0g6xDT5QvUHZbQZEk8lG/Z45R5Jdq2+PD8eVOymu+ADwUjdgs5E+cL0FHBOLrNsNbK7+hakQn3yTeHB5mlsWmbFgHnPzBVjA7Dwwd2xxcgS6F6L+ym6H+acdnNaQM9eXzSuWSpxcaPD7PoAgChT+6D8yrbcDTbdjGt5gNhaFDDCAQI6Z/NWhTAzkiOeqN0usZVHDtBngE89VNVwdM2cM9JK0hTFjkjgmyDjLpbKpkwJjxKsswbGd1o6kpW0S0m8u6qdpkXlCvZopHOIHgle3TIp/CW2BJ+aWq1IIPfAGInwT3OnkFHWpHIKam3og9InF2USOfJAom05hWwxBCNpV2MJSF1ogBTEXk6JlQCEbGlaowROfRBaNLJrnHXNNc4i5KD0kb80gULKpnLrKm4bo2VgNEASPTNJkla/SUrp5IIymb3CAE6o4QLqMuMJke03hK6yaw6qd9/FMldjxP4grnm++xBSqe8YOw+/gdQuhVRCbjMI2vTdTdeW9noeaeOWqjkw7RxIhNV3aWENOo5jpBBIVNdDzMpZdGQlSoSSKbSTAzJgea6tu/skUKAb8Tru5+C8TuNgxUxTC4S1na8xkusbQYJaRFxoZ/4WXJfbs4Mde1LismlmqRrxdNdiLDS8dfRTK6jqsA8QEHVTsxFu0B0hVvezaLhJWM20T9GsxaeapAkuIMnwyU+FFiTyi/LwTBS4e6Neqd0qJKdPKbDlqtCiAbRoq7KDhchSEHQHNRsLTGwOEaJwOXJV4m4KTjdy8Cnsl+iCbf7CR7OR/NR0WutPqpH0jOqDI+lOSidTOiv4dktM5ze2iSrRIIKSpVJoIKeGKemyXARnyUxpcOYSPao2mpG0097xpmoeMjMo2CugZpONMqvlVq2KDbmym2H1tJiqioufUvHlqqeJ2/SmAZ8PzVmjtVhFnBLtGnSyfStSxdS/FYqehjSTBukxGJYLkjyUDcSybFLZX/AMXamOIOQ/JIcf5LA2jtHhyzWc/aZT2fx7ewdjGxnCdhsa10xpZeFqYwkQSm4fGubaSPMo7UrxvfuqDNKHSvM4Xa+QdcLaw2K4xIII0CqZbZ3GxbJItIU/VpJbEEkRfkomUpS0GkEiytFOqtMKKiY1VkXEKBzYlAleN9pGzbsrNmHCHeIXgCu1bYworYWo05xI8QuM1mQSFthdxw+Tjq7RISoVuTb23s1oHiqPkAQAve1e7IXLNxcbwYpjCYZU7J5ToYXVqLxDqZF5s7mFz5T27uDKWMqjckEJaTLwpwzhJTKLINzqokdaWjSkR6lJRpgmIVqjTsUmCgOOvJPaUtHDQIUopAmBaLyq2JrOJtoptnmXnicQQ3INJB6E6I2PawK5A0IT2VAYsq7aN7tsrbcO22anatLA4IKp0KkvA4QQDJEgSBmp24QdVDXw7Bp/RHYtL+KqxdrSAe6NY8lVAdnlKp4faTaUscOOR2DxQWmeXJSnanMJdlTGr9HFEQCBYRIGfUp1aqTosh+0Do31KZW2o4Du/OUdzmLRbUcHSitiC4mV5+jtsuMcJ8rhWhVe6wsjttfRpB8XKoV8VxHoFm7UbiHmGgBo8TPooMPRrQQ4geAP8ANTauY6PrbSqEmGkAZWklUsRUNQdvLkVpHjFo4usQqGNw9Y9ym2+pKzsu22FjCqupgwGjPr+KhrOB+EjwKuVNl1gbgT0uoamAq8vwTmLbbLxDiMiVHhdpubIVyvg36tPoVUdhP2StJplnjb9B2ILrkp4qhV/dgc0vGgJDUnRMaeaaXpXUpTiKsh8CxWlsjaJBF4usJtMqSk8gwnpnffqum4eq1zQQZ8E9re1ksndmtxM4eS3qTdY1+SqMMpqmjQDndJVkSCpgR80zFFCYjwoaTD54SCDyXHd48MGV6jRkHmPVddpsk+a5nv3SDcU/rB9Qr46x8mf8vNwkRCFu8w7DVeBzXDNrgfTRdZwO3aVZjXscAYEsJAcDrZciCubNwD6zw2m2XZ8o6ysso24srjXXnP4r5HrqqtTaIYLtMqjsjZlWhSJq1eK0xw5dOKbqlTc6sTxNBGmduts1hlXrcOPae2iN4miQVNgsdx/RmXeGQ80bO2LTiYk9QtrB0WtvGXRR9ry6z6UGUq8x2Wze/aPoFZoU8UC4MqjhMFzQImOq1WAuEwoqdMhxg+o/BVpltTZUqg9un2RqDPyVh20Wt0fEaNP5Kb3DzYmx8kyph6g7jidII4vwU1c9l/tZgbPa8wQqdXbLRdwdHRp/BOw+y6txVh0mRGXpopKmxnm5JaBoBPzSg1NvN7Q2wx57LXWNj/ypsNi6jgIAb1eR+Gas1t1uJ08RDddDPTktHD7Na0ANaHRqRf1Uye2//OlfDbNc+7qjj4QB8rq5/d+nrLuhJWphcEQBMfgFcNMDlZXpnv2zGYINFhAGghTUmQMvVW+Ns6plThNskbhbVSACh7m9FaGEabyocRgp1HROjaFrGnKEx9IFVaGEfTN9VeA4Re/hdAu4ouYAU11Nuqkr3BWXiaxDgOSLVTaw/DB2izcRhJMDJadLEiLqHEV2zdTbFzKxiV9jMiSFi43ZrQbWXqsTX0AhY+K7UwAUK7V5t2GE5qVrQFbqUDcx4qjWBT2olSpCdQAJyVYNkrb2ZhWmxVM6391qcA2Xpwf/AKrP2RQ4W5K4Rmqjnyu6ZhxNtdCn4wJabMiiqQSndJhMJYxzjSfRc39pzYxbvBvLkutbEoslznWInhsCDA01XEd88b73FVHftEeirjntzeRl6YUISJFu87ZoC9/7N8LFOrVzJIaLZDUgrwLV1vdtop0mUmkuAAcbWBPRZ538dPj4bp+3aFVzWgOBDswCSR46JdmYHhEER5rYlrmSZ4pubRHRZn9uMY7u+8PoAufKTb1ccrMdRtYGi1gVqRosSjvLTfZzXM8O0PkrtHatHV4HjZL0zsq7xx1HJKyoCoTiqbmwx7CSdcwq1auaZgiT0g/NOE03tJPRAa4GxWPU2vAuqw27e8DzujSptr1H1eLs35zl5K3Qa+LnLSVkP2sQ2YlGHxjnXBS0rbbYQZ4tNEtOsxgybM5mZHTkskh/1onmnCkT8RcdeXqiw9RZxe0wNTOkf0UVXGlxvmeqqGnINlXZhwDPE5zhoCY9FGq0kjUwoJmHX5Kw8qPCQGcnHMGAnsdzVdU2lDiByTqTuZTaj/nksys90wLic4sq0TTq4meyLpraVoUWGpgBT++TsTtUqUoBXnq9eahBGS9LUM6qjXwzToFGWO2uGUY1TEgAA+SzK9UcWa1MfgJILVmnZ9Qkki2ijq2xsQ167oVYYoA2k+iuswby0tiYOqrV8AWGTfyT1oekTsRmDN1XxWFm4V7E0CYIHyVjD4Vxu7LTmnBdSMbBYQmbL1GycCIBIhOoYKOi1KQgQqkYZ5/xNSd4eql4zxAD/hVRT5eat02G02n1VyemNPIOQjIqsGum+et1JWOgTaLfTUpCVV3k2r7jCvNg50hp1vmuL1nySSZleq372776p7tvcZIHU6leRJW+E9PO8nk3dCEJELTTlFMXHiut7ltBae0DxQMwch6LkYXtvZ1j2guouJBPaasuT+urx89XT1m1docE0wDJkTOSwn0wG9Vdx1MNquJIt5plOoHn8hKxterPUYbmva6RMK+3EnhufVblHZPFzJ0Xnd6n+7ZwgCSYOU2RMd1OXJMZtHi9qUmCz7/sqgN8KzbMiP2hxLzhSFbzikefyeVb9N6vvbiHZ8AHICP5qxht7iBDqQd/Fb0IK8whO8cZzyM499gt96WT6bmfuwQvUbK2xQrfR1GuOre670K4zCVReL+NZ5N/X0C0CBGY5qJz3iwFpXBxXeMnOH8TvzV2jt7FMENxFUDq4n8ZReOtMfJn67fUA4dFUwu0WU5l4km4BER4Zri2I2pWqd+tUd4vcR6TCrNqEGQSDzlL46d8qO84jENqjMDkdVSdjvdjhB4o1yC5Tgt4KjLEk9QSD+S1RvbaD2v3mifVqzuGUa4eRjft0Fr+M94CdbyrdGk8EdtpaO8A2CeRkleBwm99G3Ewg8wf5Fej2ftanVH+G8PAzE9seIN0vcbd8b9PSVALtm8aKu82tMKq3Hdm9z4QU5mLEJdtnocf7SDf/eakLhEgA9LT6o940fCes2A9FUqLVWoIUIcrZqDl6f1UL3t5GUDaIiclXqUpN/8AhXONnUeX5KIuYTafFTTlqo/CTyKt0MIAL3Ol7+hUjWDmFKBwybmP95apwXI33YZd3aJ7o/NNa05GBz6J4E3iPJKS2Lp7Ts+mQJg+aeMQIubqpVfNgLeMLE2nt+hQFyHv+q3n1KN0rZPt6Cs5oBcSA0Zkrw+82+Eg0qFmmznanw5Lz+3N4auIPaMN0aLD+qxStccP2uPl8j8h73So0QkWrit2WUJEJkAtHYWKFOvTecg4T5rOhKpym4rDLV26ri8G+q4ubBB1JSYPAVKRkwRrEyvAbL2/Xo2a8lv1TcL1NDf8cI4qbuMfukfNc147t6uHk43F7J2JAALTdc/3y2kC73bLgGXG2fjCZtHfR7yS1sE2leZq1S4knMrfjx19ufn5ZZqGkJpC9d7Nt26WOxL6Vbi4W0+Lsu4DPEALwea6iz2PYDUVv/fP+labcbgMIhd/reyXZzGucadUhoJP+O/S/JRN9mey5j3Nbv8AB9PUz4OPnyQTgoCIXem+zfZUA+4q3ax309XKo7hb8XNP/wCnOygCTh6kAVD9NV/VmHfEn6HtwKEsL6CHs42XPD+jOni4fpqufBx/W5IZuBsuJGFJkUzerV/WGG/Ej0b59hJC+iBuHssAk4QWFQ9+qbU3cLvi5pz/AGfbMmBhR3i3v1Mw3iPxck+sD52hEL6EG4OzTH+Vbf3cdup+sJDfi6JTuHs2J/RWxDnd6pk13Cfi5o1A+eoTqbyDIJBGRBgjzC+hau4OzRb9FZYuB7VTNreJ3xckp3A2aYAwrBdmtT9ZdvxJXGKmVji2E3uxLIBcKo/9Rsn7wgrRZvxbtUB5PI9LWXVhuBsswf0ZsEA96rkXcI+LmuLb47OZQxdWnTbwta8gCSYA6kyssuLFtj5GcelwW+FCJLi39lzS6P4gFZZvZQJtUjxlc0LUhCn4l/6q6vhdqU6ndqNP8QVrgdMgz4rjw8VJ79/13feKXxVU8qOuV8dwi5YP3nNCjp7Wb/5lH7zVyMzzTSEviH+qOwnazB8dL1amYjb1Judan94fyXIYSQnOKl/qjp9Te3Dt/Wz+60lZWN37aPo6RPV5gegXhYRCr44jLyb+NnaO8terYv4W/Vb2QsculNQqkk+nPlyZZfYQiEQqZkQQiEkJERKiEJ6BQnBNlKjRlQklKn6MqUBIlQHSPYeP87V/7P8A+2rtFfZgfxS6ziCRwgm2nFy6LhXsj2tQw2KqPr1WUWmlALzAJ4gYXYBv3s6P/G0PvrL9bfjZo7NDaT6bXGHgiYykRkrjMO2BLQSNYGcRPjC86zfvZ322h99SDfvZv23D/fCqVFlblTAsIiA3ud2xhjuJo8JUpwrPqNvxaD4ru9V5/wDv3s37bh/vhO/v3s77bh/vhVuJ1k0saxoqUQBHFUcTAsSKThc+H4K4MKz6o+HT6t2+i85W312YS1xxtCWElsP1IjTxTj7Qdm/baP3k5Yesv43zgmEgwMnCLR2yC6R4hSmg36ozJy1Ign0svMn2i7M+2Uvn+ST/AKj7M+2U/wD5fkjcLrl/GvSLfflhaRLWcAIEf4U3F7d7VXf0RhEcIiCIjQmSPW68Xht9tlU6jnjHSXEkg8ZEn+Cfmrp9pezPtbPu1P8ASjcO438j0rcEySSJlznX/aHCR4QEVaLGji4cuE2BJ7IhsAcl5g+07Zf2pv3an+lRYj2lbMc0gYzhJ1ax8j1YQjcLrk3tjCnUpj4i3sOkEEFruKI6FfO/tGH+fr/9x34rsezN/tlUQQMYCXOLnFzXC56NYAPILim++Pp1sZVqUnB7HPcWkSJBOd0tqu/bz5TCnFNQkkJUIKZEQlSFLY2CkhKShPZEQiUJaBEJUhTAQhCAVkXkGdP6pqChBESolCZETghCRhAQhSZQiUIVAspZQhJUtAKVCEhuiUBCE5B2oBRKEJHLSykJQhA3SgolCExuklEpEIG6CUkpEIFpUiRCaKVCRCRlTSUqEEAkQhEAQlQnARCEIBCUkoQkQlKhCYHClQh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964" name="AutoShape 4" descr="data:image/jpeg;base64,/9j/4AAQSkZJRgABAQAAAQABAAD/2wCEAAkGBxQTEhUUExQWFBUXFBQXFBgXGBQVFxgXFBQXFhQVFxcYHCggGBolHBQUITEhJSkrLi4uFx8zODMsNygtLisBCgoKDg0OGhAQGiwkHBwsLCwsLCwsLCwsLCwsLCwsLCwsLCwsLCwsLCwsLCwsLCwsLCwsLCwsLCwsLCwsLCwsN//AABEIAKUBMQMBIgACEQEDEQH/xAAcAAABBQEBAQAAAAAAAAAAAAAAAQIDBAUHBgj/xABHEAABAwIDBQUEBgcHAgcAAAABAAIRAyEEMUEFBhJRYSIycYGRBxNCoTNSVJKx0RRDYnKCweEVFiMk0vDxF3M0U2OTorLC/8QAGQEAAwEBAQAAAAAAAAAAAAAAAAECAwQF/8QAIhEBAQACAgIDAQEBAQAAAAAAAAECEQMSBCETMUFRFCJx/9oADAMBAAIRAxEAPwDkKEkpUj0ClQlQehCISpEbAhBQEqAEJEqQCIShJKBIUJISoTPRISwiUiQLCSEqExoQhCEHoQiEFTYfDPeYY0uPQSls5jahhEL0+zdzar494QwervRekw25GHaO1xPPUgD0CjvI2x4LXNIShi67htgUGd2izxI4j81fbQa0WaweDWhL5Gk8ZxT3R5H0KPdnkV2w9I9Ak93OfD6BL5D/AM0cSLUhC7TWwtN3ep03eLWrOxG7OFfnSDf3SQnOSJvjOTIXRMZuHSP0dRzTydDh6heb2lupiKUnh4282X+WYVyyssuDKPPwkUjqZBg2TeFVplcdGwkATikS0khSEJSgJwhCVHChMEShJCWEj16KAiEQlhByEQlhHCgdaEQlhBCD0SEJUIEgCEQpaGHc8w0Fx5ASjZ9aiQt/Abtud9ISwnIASfNXa+6rG/G70so+SRtj4+VeTQvTM3Re7Jwjrmr+F3RpzD3E+BASvJFTxs68UlDZXUMLu5hWmDTDj1krTw2x2NdIpU2jSBdL5Wk8X+uUUNlVn92m49YIHzW5gdzKju+9reg7R/JdJqYWc7pww1soGqVzrTHx8Y8lhN0qDM2l55uNvQLcwuAa0Q0Bo5AALS/Ry0wTE5KT3YGsrO2/raYSfSo2mB0Q46WVypEZJnAIFkjVuP0T+EEwb8gNUVGQSkDp8fwQD3NA0hNqCfAeSQEzzUrmAiRYoJXLeWikZkmH5qUPg3QDeJFtEtSrpCWmE4WmVtLYdGt32AH6zbO/qvCbe3VqUJc3ts5jTxGi6g8JpZnrzByKqZ2Ms+OZRw9wTIXvt6t1BBq0Bld7OXUdF4V7IzW8sycXJxXGokFOITYTY0IRCVBGhSUqRcQ1oJJyAzKaFubo0Xe/a5rS4Nz6dVOWWo0wx3dJqG6dUtlx4emqedgsaLyV0apVBHdMrPrMDjdsDyWHbKvR4+LD9jxOHwDW90eZEqc0g6xDT5QvUHZbQZEk8lG/Z45R5Jdq2+PD8eVOymu+ADwUjdgs5E+cL0FHBOLrNsNbK7+hakQn3yTeHB5mlsWmbFgHnPzBVjA7Dwwd2xxcgS6F6L+ym6H+acdnNaQM9eXzSuWSpxcaPD7PoAgChT+6D8yrbcDTbdjGt5gNhaFDDCAQI6Z/NWhTAzkiOeqN0usZVHDtBngE89VNVwdM2cM9JK0hTFjkjgmyDjLpbKpkwJjxKsswbGd1o6kpW0S0m8u6qdpkXlCvZopHOIHgle3TIp/CW2BJ+aWq1IIPfAGInwT3OnkFHWpHIKam3og9InF2USOfJAom05hWwxBCNpV2MJSF1ogBTEXk6JlQCEbGlaowROfRBaNLJrnHXNNc4i5KD0kb80gULKpnLrKm4bo2VgNEASPTNJkla/SUrp5IIymb3CAE6o4QLqMuMJke03hK6yaw6qd9/FMldjxP4grnm++xBSqe8YOw+/gdQuhVRCbjMI2vTdTdeW9noeaeOWqjkw7RxIhNV3aWENOo5jpBBIVNdDzMpZdGQlSoSSKbSTAzJgea6tu/skUKAb8Tru5+C8TuNgxUxTC4S1na8xkusbQYJaRFxoZ/4WXJfbs4Mde1LismlmqRrxdNdiLDS8dfRTK6jqsA8QEHVTsxFu0B0hVvezaLhJWM20T9GsxaeapAkuIMnwyU+FFiTyi/LwTBS4e6Neqd0qJKdPKbDlqtCiAbRoq7KDhchSEHQHNRsLTGwOEaJwOXJV4m4KTjdy8Cnsl+iCbf7CR7OR/NR0WutPqpH0jOqDI+lOSidTOiv4dktM5ze2iSrRIIKSpVJoIKeGKemyXARnyUxpcOYSPao2mpG0097xpmoeMjMo2CugZpONMqvlVq2KDbmym2H1tJiqioufUvHlqqeJ2/SmAZ8PzVmjtVhFnBLtGnSyfStSxdS/FYqehjSTBukxGJYLkjyUDcSybFLZX/AMXamOIOQ/JIcf5LA2jtHhyzWc/aZT2fx7ewdjGxnCdhsa10xpZeFqYwkQSm4fGubaSPMo7UrxvfuqDNKHSvM4Xa+QdcLaw2K4xIII0CqZbZ3GxbJItIU/VpJbEEkRfkomUpS0GkEiytFOqtMKKiY1VkXEKBzYlAleN9pGzbsrNmHCHeIXgCu1bYworYWo05xI8QuM1mQSFthdxw+Tjq7RISoVuTb23s1oHiqPkAQAve1e7IXLNxcbwYpjCYZU7J5ToYXVqLxDqZF5s7mFz5T27uDKWMqjckEJaTLwpwzhJTKLINzqokdaWjSkR6lJRpgmIVqjTsUmCgOOvJPaUtHDQIUopAmBaLyq2JrOJtoptnmXnicQQ3INJB6E6I2PawK5A0IT2VAYsq7aN7tsrbcO22anatLA4IKp0KkvA4QQDJEgSBmp24QdVDXw7Bp/RHYtL+KqxdrSAe6NY8lVAdnlKp4faTaUscOOR2DxQWmeXJSnanMJdlTGr9HFEQCBYRIGfUp1aqTosh+0Do31KZW2o4Du/OUdzmLRbUcHSitiC4mV5+jtsuMcJ8rhWhVe6wsjttfRpB8XKoV8VxHoFm7UbiHmGgBo8TPooMPRrQQ4geAP8ANTauY6PrbSqEmGkAZWklUsRUNQdvLkVpHjFo4usQqGNw9Y9ym2+pKzsu22FjCqupgwGjPr+KhrOB+EjwKuVNl1gbgT0uoamAq8vwTmLbbLxDiMiVHhdpubIVyvg36tPoVUdhP2StJplnjb9B2ILrkp4qhV/dgc0vGgJDUnRMaeaaXpXUpTiKsh8CxWlsjaJBF4usJtMqSk8gwnpnffqum4eq1zQQZ8E9re1ksndmtxM4eS3qTdY1+SqMMpqmjQDndJVkSCpgR80zFFCYjwoaTD54SCDyXHd48MGV6jRkHmPVddpsk+a5nv3SDcU/rB9Qr46x8mf8vNwkRCFu8w7DVeBzXDNrgfTRdZwO3aVZjXscAYEsJAcDrZciCubNwD6zw2m2XZ8o6ysso24srjXXnP4r5HrqqtTaIYLtMqjsjZlWhSJq1eK0xw5dOKbqlTc6sTxNBGmduts1hlXrcOPae2iN4miQVNgsdx/RmXeGQ80bO2LTiYk9QtrB0WtvGXRR9ry6z6UGUq8x2Wze/aPoFZoU8UC4MqjhMFzQImOq1WAuEwoqdMhxg+o/BVpltTZUqg9un2RqDPyVh20Wt0fEaNP5Kb3DzYmx8kyph6g7jidII4vwU1c9l/tZgbPa8wQqdXbLRdwdHRp/BOw+y6txVh0mRGXpopKmxnm5JaBoBPzSg1NvN7Q2wx57LXWNj/ypsNi6jgIAb1eR+Gas1t1uJ08RDddDPTktHD7Na0ANaHRqRf1Uye2//OlfDbNc+7qjj4QB8rq5/d+nrLuhJWphcEQBMfgFcNMDlZXpnv2zGYINFhAGghTUmQMvVW+Ns6plThNskbhbVSACh7m9FaGEabyocRgp1HROjaFrGnKEx9IFVaGEfTN9VeA4Re/hdAu4ouYAU11Nuqkr3BWXiaxDgOSLVTaw/DB2izcRhJMDJadLEiLqHEV2zdTbFzKxiV9jMiSFi43ZrQbWXqsTX0AhY+K7UwAUK7V5t2GE5qVrQFbqUDcx4qjWBT2olSpCdQAJyVYNkrb2ZhWmxVM6391qcA2Xpwf/AKrP2RQ4W5K4Rmqjnyu6ZhxNtdCn4wJabMiiqQSndJhMJYxzjSfRc39pzYxbvBvLkutbEoslznWInhsCDA01XEd88b73FVHftEeirjntzeRl6YUISJFu87ZoC9/7N8LFOrVzJIaLZDUgrwLV1vdtop0mUmkuAAcbWBPRZ538dPj4bp+3aFVzWgOBDswCSR46JdmYHhEER5rYlrmSZ4pubRHRZn9uMY7u+8PoAufKTb1ccrMdRtYGi1gVqRosSjvLTfZzXM8O0PkrtHatHV4HjZL0zsq7xx1HJKyoCoTiqbmwx7CSdcwq1auaZgiT0g/NOE03tJPRAa4GxWPU2vAuqw27e8DzujSptr1H1eLs35zl5K3Qa+LnLSVkP2sQ2YlGHxjnXBS0rbbYQZ4tNEtOsxgybM5mZHTkskh/1onmnCkT8RcdeXqiw9RZxe0wNTOkf0UVXGlxvmeqqGnINlXZhwDPE5zhoCY9FGq0kjUwoJmHX5Kw8qPCQGcnHMGAnsdzVdU2lDiByTqTuZTaj/nksys90wLic4sq0TTq4meyLpraVoUWGpgBT++TsTtUqUoBXnq9eahBGS9LUM6qjXwzToFGWO2uGUY1TEgAA+SzK9UcWa1MfgJILVmnZ9Qkki2ijq2xsQ167oVYYoA2k+iuswby0tiYOqrV8AWGTfyT1oekTsRmDN1XxWFm4V7E0CYIHyVjD4Vxu7LTmnBdSMbBYQmbL1GycCIBIhOoYKOi1KQgQqkYZ5/xNSd4eql4zxAD/hVRT5eat02G02n1VyemNPIOQjIqsGum+et1JWOgTaLfTUpCVV3k2r7jCvNg50hp1vmuL1nySSZleq372776p7tvcZIHU6leRJW+E9PO8nk3dCEJELTTlFMXHiut7ltBae0DxQMwch6LkYXtvZ1j2guouJBPaasuT+urx89XT1m1docE0wDJkTOSwn0wG9Vdx1MNquJIt5plOoHn8hKxterPUYbmva6RMK+3EnhufVblHZPFzJ0Xnd6n+7ZwgCSYOU2RMd1OXJMZtHi9qUmCz7/sqgN8KzbMiP2hxLzhSFbzikefyeVb9N6vvbiHZ8AHICP5qxht7iBDqQd/Fb0IK8whO8cZzyM499gt96WT6bmfuwQvUbK2xQrfR1GuOre670K4zCVReL+NZ5N/X0C0CBGY5qJz3iwFpXBxXeMnOH8TvzV2jt7FMENxFUDq4n8ZReOtMfJn67fUA4dFUwu0WU5l4km4BER4Zri2I2pWqd+tUd4vcR6TCrNqEGQSDzlL46d8qO84jENqjMDkdVSdjvdjhB4o1yC5Tgt4KjLEk9QSD+S1RvbaD2v3mifVqzuGUa4eRjft0Fr+M94CdbyrdGk8EdtpaO8A2CeRkleBwm99G3Ewg8wf5Fej2ftanVH+G8PAzE9seIN0vcbd8b9PSVALtm8aKu82tMKq3Hdm9z4QU5mLEJdtnocf7SDf/eakLhEgA9LT6o940fCes2A9FUqLVWoIUIcrZqDl6f1UL3t5GUDaIiclXqUpN/8AhXONnUeX5KIuYTafFTTlqo/CTyKt0MIAL3Ol7+hUjWDmFKBwybmP95apwXI33YZd3aJ7o/NNa05GBz6J4E3iPJKS2Lp7Ts+mQJg+aeMQIubqpVfNgLeMLE2nt+hQFyHv+q3n1KN0rZPt6Cs5oBcSA0Zkrw+82+Eg0qFmmznanw5Lz+3N4auIPaMN0aLD+qxStccP2uPl8j8h73So0QkWrit2WUJEJkAtHYWKFOvTecg4T5rOhKpym4rDLV26ri8G+q4ubBB1JSYPAVKRkwRrEyvAbL2/Xo2a8lv1TcL1NDf8cI4qbuMfukfNc147t6uHk43F7J2JAALTdc/3y2kC73bLgGXG2fjCZtHfR7yS1sE2leZq1S4knMrfjx19ufn5ZZqGkJpC9d7Nt26WOxL6Vbi4W0+Lsu4DPEALwea6iz2PYDUVv/fP+labcbgMIhd/reyXZzGucadUhoJP+O/S/JRN9mey5j3Nbv8AB9PUz4OPnyQTgoCIXem+zfZUA+4q3ax309XKo7hb8XNP/wCnOygCTh6kAVD9NV/VmHfEn6HtwKEsL6CHs42XPD+jOni4fpqufBx/W5IZuBsuJGFJkUzerV/WGG/Ej0b59hJC+iBuHssAk4QWFQ9+qbU3cLvi5pz/AGfbMmBhR3i3v1Mw3iPxck+sD52hEL6EG4OzTH+Vbf3cdup+sJDfi6JTuHs2J/RWxDnd6pk13Cfi5o1A+eoTqbyDIJBGRBgjzC+hau4OzRb9FZYuB7VTNreJ3xckp3A2aYAwrBdmtT9ZdvxJXGKmVji2E3uxLIBcKo/9Rsn7wgrRZvxbtUB5PI9LWXVhuBsswf0ZsEA96rkXcI+LmuLb47OZQxdWnTbwta8gCSYA6kyssuLFtj5GcelwW+FCJLi39lzS6P4gFZZvZQJtUjxlc0LUhCn4l/6q6vhdqU6ndqNP8QVrgdMgz4rjw8VJ79/13feKXxVU8qOuV8dwi5YP3nNCjp7Wb/5lH7zVyMzzTSEviH+qOwnazB8dL1amYjb1Judan94fyXIYSQnOKl/qjp9Te3Dt/Wz+60lZWN37aPo6RPV5gegXhYRCr44jLyb+NnaO8terYv4W/Vb2QsculNQqkk+nPlyZZfYQiEQqZkQQiEkJERKiEJ6BQnBNlKjRlQklKn6MqUBIlQHSPYeP87V/7P8A+2rtFfZgfxS6ziCRwgm2nFy6LhXsj2tQw2KqPr1WUWmlALzAJ4gYXYBv3s6P/G0PvrL9bfjZo7NDaT6bXGHgiYykRkrjMO2BLQSNYGcRPjC86zfvZ322h99SDfvZv23D/fCqVFlblTAsIiA3ud2xhjuJo8JUpwrPqNvxaD4ru9V5/wDv3s37bh/vhO/v3s77bh/vhVuJ1k0saxoqUQBHFUcTAsSKThc+H4K4MKz6o+HT6t2+i85W312YS1xxtCWElsP1IjTxTj7Qdm/baP3k5Yesv43zgmEgwMnCLR2yC6R4hSmg36ozJy1Ign0svMn2i7M+2Uvn+ST/AKj7M+2U/wD5fkjcLrl/GvSLfflhaRLWcAIEf4U3F7d7VXf0RhEcIiCIjQmSPW68Xht9tlU6jnjHSXEkg8ZEn+Cfmrp9pezPtbPu1P8ASjcO438j0rcEySSJlznX/aHCR4QEVaLGji4cuE2BJ7IhsAcl5g+07Zf2pv3an+lRYj2lbMc0gYzhJ1ax8j1YQjcLrk3tjCnUpj4i3sOkEEFruKI6FfO/tGH+fr/9x34rsezN/tlUQQMYCXOLnFzXC56NYAPILim++Pp1sZVqUnB7HPcWkSJBOd0tqu/bz5TCnFNQkkJUIKZEQlSFLY2CkhKShPZEQiUJaBEJUhTAQhCAVkXkGdP6pqChBESolCZETghCRhAQhSZQiUIVAspZQhJUtAKVCEhuiUBCE5B2oBRKEJHLSykJQhA3SgolCExuklEpEIG6CUkpEIFpUiRCaKVCRCRlTSUqEEAkQhEAQlQnARCEIBCUkoQkQlKhCYHClQh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966" name="AutoShape 6" descr="https://www.meducation.net/media_files/16986/low_quality.jpg"/>
          <p:cNvSpPr>
            <a:spLocks noChangeAspect="1" noChangeArrowheads="1"/>
          </p:cNvSpPr>
          <p:nvPr/>
        </p:nvSpPr>
        <p:spPr bwMode="auto">
          <a:xfrm>
            <a:off x="155575" y="-1790700"/>
            <a:ext cx="6886575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968" name="AutoShape 8" descr="data:image/jpeg;base64,/9j/4AAQSkZJRgABAQAAAQABAAD/2wCEAAkGBxQTEhUUExQWFBUXFBQXFBgXGBQVFxgXFBQXFhQVFxcYHCggGBolHBQUITEhJSkrLi4uFx8zODMsNygtLisBCgoKDg0OGhAQGiwkHBwsLCwsLCwsLCwsLCwsLCwsLCwsLCwsLCwsLCwsLCwsLCwsLCwsLCwsLCwsLCwsLCwsN//AABEIAKUBMQMBIgACEQEDEQH/xAAcAAABBQEBAQAAAAAAAAAAAAAAAQIDBAUHBgj/xABHEAABAwIDBQUEBgcHAgcAAAABAAIRAyEEMUEFBhJRYSIycYGRBxNCoTNSVJKx0RRDYnKCweEVFiMk0vDxF3M0U2OTorLC/8QAGQEAAwEBAQAAAAAAAAAAAAAAAAECAwQF/8QAIhEBAQACAgIDAQEBAQAAAAAAAAECEQMSBCETMUFRFCJx/9oADAMBAAIRAxEAPwDkKEkpUj0ClQlQehCISpEbAhBQEqAEJEqQCIShJKBIUJISoTPRISwiUiQLCSEqExoQhCEHoQiEFTYfDPeYY0uPQSls5jahhEL0+zdzar494QwervRekw25GHaO1xPPUgD0CjvI2x4LXNIShi67htgUGd2izxI4j81fbQa0WaweDWhL5Gk8ZxT3R5H0KPdnkV2w9I9Ak93OfD6BL5D/AM0cSLUhC7TWwtN3ep03eLWrOxG7OFfnSDf3SQnOSJvjOTIXRMZuHSP0dRzTydDh6heb2lupiKUnh4282X+WYVyyssuDKPPwkUjqZBg2TeFVplcdGwkATikS0khSEJSgJwhCVHChMEShJCWEj16KAiEQlhByEQlhHCgdaEQlhBCD0SEJUIEgCEQpaGHc8w0Fx5ASjZ9aiQt/Abtud9ISwnIASfNXa+6rG/G70so+SRtj4+VeTQvTM3Re7Jwjrmr+F3RpzD3E+BASvJFTxs68UlDZXUMLu5hWmDTDj1krTw2x2NdIpU2jSBdL5Wk8X+uUUNlVn92m49YIHzW5gdzKju+9reg7R/JdJqYWc7pww1soGqVzrTHx8Y8lhN0qDM2l55uNvQLcwuAa0Q0Bo5AALS/Ry0wTE5KT3YGsrO2/raYSfSo2mB0Q46WVypEZJnAIFkjVuP0T+EEwb8gNUVGQSkDp8fwQD3NA0hNqCfAeSQEzzUrmAiRYoJXLeWikZkmH5qUPg3QDeJFtEtSrpCWmE4WmVtLYdGt32AH6zbO/qvCbe3VqUJc3ts5jTxGi6g8JpZnrzByKqZ2Ms+OZRw9wTIXvt6t1BBq0Bld7OXUdF4V7IzW8sycXJxXGokFOITYTY0IRCVBGhSUqRcQ1oJJyAzKaFubo0Xe/a5rS4Nz6dVOWWo0wx3dJqG6dUtlx4emqedgsaLyV0apVBHdMrPrMDjdsDyWHbKvR4+LD9jxOHwDW90eZEqc0g6xDT5QvUHZbQZEk8lG/Z45R5Jdq2+PD8eVOymu+ADwUjdgs5E+cL0FHBOLrNsNbK7+hakQn3yTeHB5mlsWmbFgHnPzBVjA7Dwwd2xxcgS6F6L+ym6H+acdnNaQM9eXzSuWSpxcaPD7PoAgChT+6D8yrbcDTbdjGt5gNhaFDDCAQI6Z/NWhTAzkiOeqN0usZVHDtBngE89VNVwdM2cM9JK0hTFjkjgmyDjLpbKpkwJjxKsswbGd1o6kpW0S0m8u6qdpkXlCvZopHOIHgle3TIp/CW2BJ+aWq1IIPfAGInwT3OnkFHWpHIKam3og9InF2USOfJAom05hWwxBCNpV2MJSF1ogBTEXk6JlQCEbGlaowROfRBaNLJrnHXNNc4i5KD0kb80gULKpnLrKm4bo2VgNEASPTNJkla/SUrp5IIymb3CAE6o4QLqMuMJke03hK6yaw6qd9/FMldjxP4grnm++xBSqe8YOw+/gdQuhVRCbjMI2vTdTdeW9noeaeOWqjkw7RxIhNV3aWENOo5jpBBIVNdDzMpZdGQlSoSSKbSTAzJgea6tu/skUKAb8Tru5+C8TuNgxUxTC4S1na8xkusbQYJaRFxoZ/4WXJfbs4Mde1LismlmqRrxdNdiLDS8dfRTK6jqsA8QEHVTsxFu0B0hVvezaLhJWM20T9GsxaeapAkuIMnwyU+FFiTyi/LwTBS4e6Neqd0qJKdPKbDlqtCiAbRoq7KDhchSEHQHNRsLTGwOEaJwOXJV4m4KTjdy8Cnsl+iCbf7CR7OR/NR0WutPqpH0jOqDI+lOSidTOiv4dktM5ze2iSrRIIKSpVJoIKeGKemyXARnyUxpcOYSPao2mpG0097xpmoeMjMo2CugZpONMqvlVq2KDbmym2H1tJiqioufUvHlqqeJ2/SmAZ8PzVmjtVhFnBLtGnSyfStSxdS/FYqehjSTBukxGJYLkjyUDcSybFLZX/AMXamOIOQ/JIcf5LA2jtHhyzWc/aZT2fx7ewdjGxnCdhsa10xpZeFqYwkQSm4fGubaSPMo7UrxvfuqDNKHSvM4Xa+QdcLaw2K4xIII0CqZbZ3GxbJItIU/VpJbEEkRfkomUpS0GkEiytFOqtMKKiY1VkXEKBzYlAleN9pGzbsrNmHCHeIXgCu1bYworYWo05xI8QuM1mQSFthdxw+Tjq7RISoVuTb23s1oHiqPkAQAve1e7IXLNxcbwYpjCYZU7J5ToYXVqLxDqZF5s7mFz5T27uDKWMqjckEJaTLwpwzhJTKLINzqokdaWjSkR6lJRpgmIVqjTsUmCgOOvJPaUtHDQIUopAmBaLyq2JrOJtoptnmXnicQQ3INJB6E6I2PawK5A0IT2VAYsq7aN7tsrbcO22anatLA4IKp0KkvA4QQDJEgSBmp24QdVDXw7Bp/RHYtL+KqxdrSAe6NY8lVAdnlKp4faTaUscOOR2DxQWmeXJSnanMJdlTGr9HFEQCBYRIGfUp1aqTosh+0Do31KZW2o4Du/OUdzmLRbUcHSitiC4mV5+jtsuMcJ8rhWhVe6wsjttfRpB8XKoV8VxHoFm7UbiHmGgBo8TPooMPRrQQ4geAP8ANTauY6PrbSqEmGkAZWklUsRUNQdvLkVpHjFo4usQqGNw9Y9ym2+pKzsu22FjCqupgwGjPr+KhrOB+EjwKuVNl1gbgT0uoamAq8vwTmLbbLxDiMiVHhdpubIVyvg36tPoVUdhP2StJplnjb9B2ILrkp4qhV/dgc0vGgJDUnRMaeaaXpXUpTiKsh8CxWlsjaJBF4usJtMqSk8gwnpnffqum4eq1zQQZ8E9re1ksndmtxM4eS3qTdY1+SqMMpqmjQDndJVkSCpgR80zFFCYjwoaTD54SCDyXHd48MGV6jRkHmPVddpsk+a5nv3SDcU/rB9Qr46x8mf8vNwkRCFu8w7DVeBzXDNrgfTRdZwO3aVZjXscAYEsJAcDrZciCubNwD6zw2m2XZ8o6ysso24srjXXnP4r5HrqqtTaIYLtMqjsjZlWhSJq1eK0xw5dOKbqlTc6sTxNBGmduts1hlXrcOPae2iN4miQVNgsdx/RmXeGQ80bO2LTiYk9QtrB0WtvGXRR9ry6z6UGUq8x2Wze/aPoFZoU8UC4MqjhMFzQImOq1WAuEwoqdMhxg+o/BVpltTZUqg9un2RqDPyVh20Wt0fEaNP5Kb3DzYmx8kyph6g7jidII4vwU1c9l/tZgbPa8wQqdXbLRdwdHRp/BOw+y6txVh0mRGXpopKmxnm5JaBoBPzSg1NvN7Q2wx57LXWNj/ypsNi6jgIAb1eR+Gas1t1uJ08RDddDPTktHD7Na0ANaHRqRf1Uye2//OlfDbNc+7qjj4QB8rq5/d+nrLuhJWphcEQBMfgFcNMDlZXpnv2zGYINFhAGghTUmQMvVW+Ns6plThNskbhbVSACh7m9FaGEabyocRgp1HROjaFrGnKEx9IFVaGEfTN9VeA4Re/hdAu4ouYAU11Nuqkr3BWXiaxDgOSLVTaw/DB2izcRhJMDJadLEiLqHEV2zdTbFzKxiV9jMiSFi43ZrQbWXqsTX0AhY+K7UwAUK7V5t2GE5qVrQFbqUDcx4qjWBT2olSpCdQAJyVYNkrb2ZhWmxVM6391qcA2Xpwf/AKrP2RQ4W5K4Rmqjnyu6ZhxNtdCn4wJabMiiqQSndJhMJYxzjSfRc39pzYxbvBvLkutbEoslznWInhsCDA01XEd88b73FVHftEeirjntzeRl6YUISJFu87ZoC9/7N8LFOrVzJIaLZDUgrwLV1vdtop0mUmkuAAcbWBPRZ538dPj4bp+3aFVzWgOBDswCSR46JdmYHhEER5rYlrmSZ4pubRHRZn9uMY7u+8PoAufKTb1ccrMdRtYGi1gVqRosSjvLTfZzXM8O0PkrtHatHV4HjZL0zsq7xx1HJKyoCoTiqbmwx7CSdcwq1auaZgiT0g/NOE03tJPRAa4GxWPU2vAuqw27e8DzujSptr1H1eLs35zl5K3Qa+LnLSVkP2sQ2YlGHxjnXBS0rbbYQZ4tNEtOsxgybM5mZHTkskh/1onmnCkT8RcdeXqiw9RZxe0wNTOkf0UVXGlxvmeqqGnINlXZhwDPE5zhoCY9FGq0kjUwoJmHX5Kw8qPCQGcnHMGAnsdzVdU2lDiByTqTuZTaj/nksys90wLic4sq0TTq4meyLpraVoUWGpgBT++TsTtUqUoBXnq9eahBGS9LUM6qjXwzToFGWO2uGUY1TEgAA+SzK9UcWa1MfgJILVmnZ9Qkki2ijq2xsQ167oVYYoA2k+iuswby0tiYOqrV8AWGTfyT1oekTsRmDN1XxWFm4V7E0CYIHyVjD4Vxu7LTmnBdSMbBYQmbL1GycCIBIhOoYKOi1KQgQqkYZ5/xNSd4eql4zxAD/hVRT5eat02G02n1VyemNPIOQjIqsGum+et1JWOgTaLfTUpCVV3k2r7jCvNg50hp1vmuL1nySSZleq372776p7tvcZIHU6leRJW+E9PO8nk3dCEJELTTlFMXHiut7ltBae0DxQMwch6LkYXtvZ1j2guouJBPaasuT+urx89XT1m1docE0wDJkTOSwn0wG9Vdx1MNquJIt5plOoHn8hKxterPUYbmva6RMK+3EnhufVblHZPFzJ0Xnd6n+7ZwgCSYOU2RMd1OXJMZtHi9qUmCz7/sqgN8KzbMiP2hxLzhSFbzikefyeVb9N6vvbiHZ8AHICP5qxht7iBDqQd/Fb0IK8whO8cZzyM499gt96WT6bmfuwQvUbK2xQrfR1GuOre670K4zCVReL+NZ5N/X0C0CBGY5qJz3iwFpXBxXeMnOH8TvzV2jt7FMENxFUDq4n8ZReOtMfJn67fUA4dFUwu0WU5l4km4BER4Zri2I2pWqd+tUd4vcR6TCrNqEGQSDzlL46d8qO84jENqjMDkdVSdjvdjhB4o1yC5Tgt4KjLEk9QSD+S1RvbaD2v3mifVqzuGUa4eRjft0Fr+M94CdbyrdGk8EdtpaO8A2CeRkleBwm99G3Ewg8wf5Fej2ftanVH+G8PAzE9seIN0vcbd8b9PSVALtm8aKu82tMKq3Hdm9z4QU5mLEJdtnocf7SDf/eakLhEgA9LT6o940fCes2A9FUqLVWoIUIcrZqDl6f1UL3t5GUDaIiclXqUpN/8AhXONnUeX5KIuYTafFTTlqo/CTyKt0MIAL3Ol7+hUjWDmFKBwybmP95apwXI33YZd3aJ7o/NNa05GBz6J4E3iPJKS2Lp7Ts+mQJg+aeMQIubqpVfNgLeMLE2nt+hQFyHv+q3n1KN0rZPt6Cs5oBcSA0Zkrw+82+Eg0qFmmznanw5Lz+3N4auIPaMN0aLD+qxStccP2uPl8j8h73So0QkWrit2WUJEJkAtHYWKFOvTecg4T5rOhKpym4rDLV26ri8G+q4ubBB1JSYPAVKRkwRrEyvAbL2/Xo2a8lv1TcL1NDf8cI4qbuMfukfNc147t6uHk43F7J2JAALTdc/3y2kC73bLgGXG2fjCZtHfR7yS1sE2leZq1S4knMrfjx19ufn5ZZqGkJpC9d7Nt26WOxL6Vbi4W0+Lsu4DPEALwea6iz2PYDUVv/fP+labcbgMIhd/reyXZzGucadUhoJP+O/S/JRN9mey5j3Nbv8AB9PUz4OPnyQTgoCIXem+zfZUA+4q3ax309XKo7hb8XNP/wCnOygCTh6kAVD9NV/VmHfEn6HtwKEsL6CHs42XPD+jOni4fpqufBx/W5IZuBsuJGFJkUzerV/WGG/Ej0b59hJC+iBuHssAk4QWFQ9+qbU3cLvi5pz/AGfbMmBhR3i3v1Mw3iPxck+sD52hEL6EG4OzTH+Vbf3cdup+sJDfi6JTuHs2J/RWxDnd6pk13Cfi5o1A+eoTqbyDIJBGRBgjzC+hau4OzRb9FZYuB7VTNreJ3xckp3A2aYAwrBdmtT9ZdvxJXGKmVji2E3uxLIBcKo/9Rsn7wgrRZvxbtUB5PI9LWXVhuBsswf0ZsEA96rkXcI+LmuLb47OZQxdWnTbwta8gCSYA6kyssuLFtj5GcelwW+FCJLi39lzS6P4gFZZvZQJtUjxlc0LUhCn4l/6q6vhdqU6ndqNP8QVrgdMgz4rjw8VJ79/13feKXxVU8qOuV8dwi5YP3nNCjp7Wb/5lH7zVyMzzTSEviH+qOwnazB8dL1amYjb1Judan94fyXIYSQnOKl/qjp9Te3Dt/Wz+60lZWN37aPo6RPV5gegXhYRCr44jLyb+NnaO8terYv4W/Vb2QsculNQqkk+nPlyZZfYQiEQqZkQQiEkJERKiEJ6BQnBNlKjRlQklKn6MqUBIlQHSPYeP87V/7P8A+2rtFfZgfxS6ziCRwgm2nFy6LhXsj2tQw2KqPr1WUWmlALzAJ4gYXYBv3s6P/G0PvrL9bfjZo7NDaT6bXGHgiYykRkrjMO2BLQSNYGcRPjC86zfvZ322h99SDfvZv23D/fCqVFlblTAsIiA3ud2xhjuJo8JUpwrPqNvxaD4ru9V5/wDv3s37bh/vhO/v3s77bh/vhVuJ1k0saxoqUQBHFUcTAsSKThc+H4K4MKz6o+HT6t2+i85W312YS1xxtCWElsP1IjTxTj7Qdm/baP3k5Yesv43zgmEgwMnCLR2yC6R4hSmg36ozJy1Ign0svMn2i7M+2Uvn+ST/AKj7M+2U/wD5fkjcLrl/GvSLfflhaRLWcAIEf4U3F7d7VXf0RhEcIiCIjQmSPW68Xht9tlU6jnjHSXEkg8ZEn+Cfmrp9pezPtbPu1P8ASjcO438j0rcEySSJlznX/aHCR4QEVaLGji4cuE2BJ7IhsAcl5g+07Zf2pv3an+lRYj2lbMc0gYzhJ1ax8j1YQjcLrk3tjCnUpj4i3sOkEEFruKI6FfO/tGH+fr/9x34rsezN/tlUQQMYCXOLnFzXC56NYAPILim++Pp1sZVqUnB7HPcWkSJBOd0tqu/bz5TCnFNQkkJUIKZEQlSFLY2CkhKShPZEQiUJaBEJUhTAQhCAVkXkGdP6pqChBESolCZETghCRhAQhSZQiUIVAspZQhJUtAKVCEhuiUBCE5B2oBRKEJHLSykJQhA3SgolCExuklEpEIG6CUkpEIFpUiRCaKVCRCRlTSUqEEAkQhEAQlQnARCEIBCUkoQkQlKhCYHClQhAf//Z"/>
          <p:cNvSpPr>
            <a:spLocks noChangeAspect="1" noChangeArrowheads="1"/>
          </p:cNvSpPr>
          <p:nvPr/>
        </p:nvSpPr>
        <p:spPr bwMode="auto">
          <a:xfrm>
            <a:off x="155575" y="-1790700"/>
            <a:ext cx="6886575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970" name="AutoShape 10" descr="data:image/jpeg;base64,/9j/4AAQSkZJRgABAQAAAQABAAD/2wCEAAkGBxQTEhUUExQWFBUXFBQXFBgXGBQVFxgXFBQXFhQVFxcYHCggGBolHBQUITEhJSkrLi4uFx8zODMsNygtLisBCgoKDg0OGhAQGiwkHBwsLCwsLCwsLCwsLCwsLCwsLCwsLCwsLCwsLCwsLCwsLCwsLCwsLCwsLCwsLCwsLCwsN//AABEIAKUBMQMBIgACEQEDEQH/xAAcAAABBQEBAQAAAAAAAAAAAAAAAQIDBAUHBgj/xABHEAABAwIDBQUEBgcHAgcAAAABAAIRAyEEMUEFBhJRYSIycYGRBxNCoTNSVJKx0RRDYnKCweEVFiMk0vDxF3M0U2OTorLC/8QAGQEAAwEBAQAAAAAAAAAAAAAAAAECAwQF/8QAIhEBAQACAgIDAQEBAQAAAAAAAAECEQMSBCETMUFRFCJx/9oADAMBAAIRAxEAPwDkKEkpUj0ClQlQehCISpEbAhBQEqAEJEqQCIShJKBIUJISoTPRISwiUiQLCSEqExoQhCEHoQiEFTYfDPeYY0uPQSls5jahhEL0+zdzar494QwervRekw25GHaO1xPPUgD0CjvI2x4LXNIShi67htgUGd2izxI4j81fbQa0WaweDWhL5Gk8ZxT3R5H0KPdnkV2w9I9Ak93OfD6BL5D/AM0cSLUhC7TWwtN3ep03eLWrOxG7OFfnSDf3SQnOSJvjOTIXRMZuHSP0dRzTydDh6heb2lupiKUnh4282X+WYVyyssuDKPPwkUjqZBg2TeFVplcdGwkATikS0khSEJSgJwhCVHChMEShJCWEj16KAiEQlhByEQlhHCgdaEQlhBCD0SEJUIEgCEQpaGHc8w0Fx5ASjZ9aiQt/Abtud9ISwnIASfNXa+6rG/G70so+SRtj4+VeTQvTM3Re7Jwjrmr+F3RpzD3E+BASvJFTxs68UlDZXUMLu5hWmDTDj1krTw2x2NdIpU2jSBdL5Wk8X+uUUNlVn92m49YIHzW5gdzKju+9reg7R/JdJqYWc7pww1soGqVzrTHx8Y8lhN0qDM2l55uNvQLcwuAa0Q0Bo5AALS/Ry0wTE5KT3YGsrO2/raYSfSo2mB0Q46WVypEZJnAIFkjVuP0T+EEwb8gNUVGQSkDp8fwQD3NA0hNqCfAeSQEzzUrmAiRYoJXLeWikZkmH5qUPg3QDeJFtEtSrpCWmE4WmVtLYdGt32AH6zbO/qvCbe3VqUJc3ts5jTxGi6g8JpZnrzByKqZ2Ms+OZRw9wTIXvt6t1BBq0Bld7OXUdF4V7IzW8sycXJxXGokFOITYTY0IRCVBGhSUqRcQ1oJJyAzKaFubo0Xe/a5rS4Nz6dVOWWo0wx3dJqG6dUtlx4emqedgsaLyV0apVBHdMrPrMDjdsDyWHbKvR4+LD9jxOHwDW90eZEqc0g6xDT5QvUHZbQZEk8lG/Z45R5Jdq2+PD8eVOymu+ADwUjdgs5E+cL0FHBOLrNsNbK7+hakQn3yTeHB5mlsWmbFgHnPzBVjA7Dwwd2xxcgS6F6L+ym6H+acdnNaQM9eXzSuWSpxcaPD7PoAgChT+6D8yrbcDTbdjGt5gNhaFDDCAQI6Z/NWhTAzkiOeqN0usZVHDtBngE89VNVwdM2cM9JK0hTFjkjgmyDjLpbKpkwJjxKsswbGd1o6kpW0S0m8u6qdpkXlCvZopHOIHgle3TIp/CW2BJ+aWq1IIPfAGInwT3OnkFHWpHIKam3og9InF2USOfJAom05hWwxBCNpV2MJSF1ogBTEXk6JlQCEbGlaowROfRBaNLJrnHXNNc4i5KD0kb80gULKpnLrKm4bo2VgNEASPTNJkla/SUrp5IIymb3CAE6o4QLqMuMJke03hK6yaw6qd9/FMldjxP4grnm++xBSqe8YOw+/gdQuhVRCbjMI2vTdTdeW9noeaeOWqjkw7RxIhNV3aWENOo5jpBBIVNdDzMpZdGQlSoSSKbSTAzJgea6tu/skUKAb8Tru5+C8TuNgxUxTC4S1na8xkusbQYJaRFxoZ/4WXJfbs4Mde1LismlmqRrxdNdiLDS8dfRTK6jqsA8QEHVTsxFu0B0hVvezaLhJWM20T9GsxaeapAkuIMnwyU+FFiTyi/LwTBS4e6Neqd0qJKdPKbDlqtCiAbRoq7KDhchSEHQHNRsLTGwOEaJwOXJV4m4KTjdy8Cnsl+iCbf7CR7OR/NR0WutPqpH0jOqDI+lOSidTOiv4dktM5ze2iSrRIIKSpVJoIKeGKemyXARnyUxpcOYSPao2mpG0097xpmoeMjMo2CugZpONMqvlVq2KDbmym2H1tJiqioufUvHlqqeJ2/SmAZ8PzVmjtVhFnBLtGnSyfStSxdS/FYqehjSTBukxGJYLkjyUDcSybFLZX/AMXamOIOQ/JIcf5LA2jtHhyzWc/aZT2fx7ewdjGxnCdhsa10xpZeFqYwkQSm4fGubaSPMo7UrxvfuqDNKHSvM4Xa+QdcLaw2K4xIII0CqZbZ3GxbJItIU/VpJbEEkRfkomUpS0GkEiytFOqtMKKiY1VkXEKBzYlAleN9pGzbsrNmHCHeIXgCu1bYworYWo05xI8QuM1mQSFthdxw+Tjq7RISoVuTb23s1oHiqPkAQAve1e7IXLNxcbwYpjCYZU7J5ToYXVqLxDqZF5s7mFz5T27uDKWMqjckEJaTLwpwzhJTKLINzqokdaWjSkR6lJRpgmIVqjTsUmCgOOvJPaUtHDQIUopAmBaLyq2JrOJtoptnmXnicQQ3INJB6E6I2PawK5A0IT2VAYsq7aN7tsrbcO22anatLA4IKp0KkvA4QQDJEgSBmp24QdVDXw7Bp/RHYtL+KqxdrSAe6NY8lVAdnlKp4faTaUscOOR2DxQWmeXJSnanMJdlTGr9HFEQCBYRIGfUp1aqTosh+0Do31KZW2o4Du/OUdzmLRbUcHSitiC4mV5+jtsuMcJ8rhWhVe6wsjttfRpB8XKoV8VxHoFm7UbiHmGgBo8TPooMPRrQQ4geAP8ANTauY6PrbSqEmGkAZWklUsRUNQdvLkVpHjFo4usQqGNw9Y9ym2+pKzsu22FjCqupgwGjPr+KhrOB+EjwKuVNl1gbgT0uoamAq8vwTmLbbLxDiMiVHhdpubIVyvg36tPoVUdhP2StJplnjb9B2ILrkp4qhV/dgc0vGgJDUnRMaeaaXpXUpTiKsh8CxWlsjaJBF4usJtMqSk8gwnpnffqum4eq1zQQZ8E9re1ksndmtxM4eS3qTdY1+SqMMpqmjQDndJVkSCpgR80zFFCYjwoaTD54SCDyXHd48MGV6jRkHmPVddpsk+a5nv3SDcU/rB9Qr46x8mf8vNwkRCFu8w7DVeBzXDNrgfTRdZwO3aVZjXscAYEsJAcDrZciCubNwD6zw2m2XZ8o6ysso24srjXXnP4r5HrqqtTaIYLtMqjsjZlWhSJq1eK0xw5dOKbqlTc6sTxNBGmduts1hlXrcOPae2iN4miQVNgsdx/RmXeGQ80bO2LTiYk9QtrB0WtvGXRR9ry6z6UGUq8x2Wze/aPoFZoU8UC4MqjhMFzQImOq1WAuEwoqdMhxg+o/BVpltTZUqg9un2RqDPyVh20Wt0fEaNP5Kb3DzYmx8kyph6g7jidII4vwU1c9l/tZgbPa8wQqdXbLRdwdHRp/BOw+y6txVh0mRGXpopKmxnm5JaBoBPzSg1NvN7Q2wx57LXWNj/ypsNi6jgIAb1eR+Gas1t1uJ08RDddDPTktHD7Na0ANaHRqRf1Uye2//OlfDbNc+7qjj4QB8rq5/d+nrLuhJWphcEQBMfgFcNMDlZXpnv2zGYINFhAGghTUmQMvVW+Ns6plThNskbhbVSACh7m9FaGEabyocRgp1HROjaFrGnKEx9IFVaGEfTN9VeA4Re/hdAu4ouYAU11Nuqkr3BWXiaxDgOSLVTaw/DB2izcRhJMDJadLEiLqHEV2zdTbFzKxiV9jMiSFi43ZrQbWXqsTX0AhY+K7UwAUK7V5t2GE5qVrQFbqUDcx4qjWBT2olSpCdQAJyVYNkrb2ZhWmxVM6391qcA2Xpwf/AKrP2RQ4W5K4Rmqjnyu6ZhxNtdCn4wJabMiiqQSndJhMJYxzjSfRc39pzYxbvBvLkutbEoslznWInhsCDA01XEd88b73FVHftEeirjntzeRl6YUISJFu87ZoC9/7N8LFOrVzJIaLZDUgrwLV1vdtop0mUmkuAAcbWBPRZ538dPj4bp+3aFVzWgOBDswCSR46JdmYHhEER5rYlrmSZ4pubRHRZn9uMY7u+8PoAufKTb1ccrMdRtYGi1gVqRosSjvLTfZzXM8O0PkrtHatHV4HjZL0zsq7xx1HJKyoCoTiqbmwx7CSdcwq1auaZgiT0g/NOE03tJPRAa4GxWPU2vAuqw27e8DzujSptr1H1eLs35zl5K3Qa+LnLSVkP2sQ2YlGHxjnXBS0rbbYQZ4tNEtOsxgybM5mZHTkskh/1onmnCkT8RcdeXqiw9RZxe0wNTOkf0UVXGlxvmeqqGnINlXZhwDPE5zhoCY9FGq0kjUwoJmHX5Kw8qPCQGcnHMGAnsdzVdU2lDiByTqTuZTaj/nksys90wLic4sq0TTq4meyLpraVoUWGpgBT++TsTtUqUoBXnq9eahBGS9LUM6qjXwzToFGWO2uGUY1TEgAA+SzK9UcWa1MfgJILVmnZ9Qkki2ijq2xsQ167oVYYoA2k+iuswby0tiYOqrV8AWGTfyT1oekTsRmDN1XxWFm4V7E0CYIHyVjD4Vxu7LTmnBdSMbBYQmbL1GycCIBIhOoYKOi1KQgQqkYZ5/xNSd4eql4zxAD/hVRT5eat02G02n1VyemNPIOQjIqsGum+et1JWOgTaLfTUpCVV3k2r7jCvNg50hp1vmuL1nySSZleq372776p7tvcZIHU6leRJW+E9PO8nk3dCEJELTTlFMXHiut7ltBae0DxQMwch6LkYXtvZ1j2guouJBPaasuT+urx89XT1m1docE0wDJkTOSwn0wG9Vdx1MNquJIt5plOoHn8hKxterPUYbmva6RMK+3EnhufVblHZPFzJ0Xnd6n+7ZwgCSYOU2RMd1OXJMZtHi9qUmCz7/sqgN8KzbMiP2hxLzhSFbzikefyeVb9N6vvbiHZ8AHICP5qxht7iBDqQd/Fb0IK8whO8cZzyM499gt96WT6bmfuwQvUbK2xQrfR1GuOre670K4zCVReL+NZ5N/X0C0CBGY5qJz3iwFpXBxXeMnOH8TvzV2jt7FMENxFUDq4n8ZReOtMfJn67fUA4dFUwu0WU5l4km4BER4Zri2I2pWqd+tUd4vcR6TCrNqEGQSDzlL46d8qO84jENqjMDkdVSdjvdjhB4o1yC5Tgt4KjLEk9QSD+S1RvbaD2v3mifVqzuGUa4eRjft0Fr+M94CdbyrdGk8EdtpaO8A2CeRkleBwm99G3Ewg8wf5Fej2ftanVH+G8PAzE9seIN0vcbd8b9PSVALtm8aKu82tMKq3Hdm9z4QU5mLEJdtnocf7SDf/eakLhEgA9LT6o940fCes2A9FUqLVWoIUIcrZqDl6f1UL3t5GUDaIiclXqUpN/8AhXONnUeX5KIuYTafFTTlqo/CTyKt0MIAL3Ol7+hUjWDmFKBwybmP95apwXI33YZd3aJ7o/NNa05GBz6J4E3iPJKS2Lp7Ts+mQJg+aeMQIubqpVfNgLeMLE2nt+hQFyHv+q3n1KN0rZPt6Cs5oBcSA0Zkrw+82+Eg0qFmmznanw5Lz+3N4auIPaMN0aLD+qxStccP2uPl8j8h73So0QkWrit2WUJEJkAtHYWKFOvTecg4T5rOhKpym4rDLV26ri8G+q4ubBB1JSYPAVKRkwRrEyvAbL2/Xo2a8lv1TcL1NDf8cI4qbuMfukfNc147t6uHk43F7J2JAALTdc/3y2kC73bLgGXG2fjCZtHfR7yS1sE2leZq1S4knMrfjx19ufn5ZZqGkJpC9d7Nt26WOxL6Vbi4W0+Lsu4DPEALwea6iz2PYDUVv/fP+labcbgMIhd/reyXZzGucadUhoJP+O/S/JRN9mey5j3Nbv8AB9PUz4OPnyQTgoCIXem+zfZUA+4q3ax309XKo7hb8XNP/wCnOygCTh6kAVD9NV/VmHfEn6HtwKEsL6CHs42XPD+jOni4fpqufBx/W5IZuBsuJGFJkUzerV/WGG/Ej0b59hJC+iBuHssAk4QWFQ9+qbU3cLvi5pz/AGfbMmBhR3i3v1Mw3iPxck+sD52hEL6EG4OzTH+Vbf3cdup+sJDfi6JTuHs2J/RWxDnd6pk13Cfi5o1A+eoTqbyDIJBGRBgjzC+hau4OzRb9FZYuB7VTNreJ3xckp3A2aYAwrBdmtT9ZdvxJXGKmVji2E3uxLIBcKo/9Rsn7wgrRZvxbtUB5PI9LWXVhuBsswf0ZsEA96rkXcI+LmuLb47OZQxdWnTbwta8gCSYA6kyssuLFtj5GcelwW+FCJLi39lzS6P4gFZZvZQJtUjxlc0LUhCn4l/6q6vhdqU6ndqNP8QVrgdMgz4rjw8VJ79/13feKXxVU8qOuV8dwi5YP3nNCjp7Wb/5lH7zVyMzzTSEviH+qOwnazB8dL1amYjb1Judan94fyXIYSQnOKl/qjp9Te3Dt/Wz+60lZWN37aPo6RPV5gegXhYRCr44jLyb+NnaO8terYv4W/Vb2QsculNQqkk+nPlyZZfYQiEQqZkQQiEkJERKiEJ6BQnBNlKjRlQklKn6MqUBIlQHSPYeP87V/7P8A+2rtFfZgfxS6ziCRwgm2nFy6LhXsj2tQw2KqPr1WUWmlALzAJ4gYXYBv3s6P/G0PvrL9bfjZo7NDaT6bXGHgiYykRkrjMO2BLQSNYGcRPjC86zfvZ322h99SDfvZv23D/fCqVFlblTAsIiA3ud2xhjuJo8JUpwrPqNvxaD4ru9V5/wDv3s37bh/vhO/v3s77bh/vhVuJ1k0saxoqUQBHFUcTAsSKThc+H4K4MKz6o+HT6t2+i85W312YS1xxtCWElsP1IjTxTj7Qdm/baP3k5Yesv43zgmEgwMnCLR2yC6R4hSmg36ozJy1Ign0svMn2i7M+2Uvn+ST/AKj7M+2U/wD5fkjcLrl/GvSLfflhaRLWcAIEf4U3F7d7VXf0RhEcIiCIjQmSPW68Xht9tlU6jnjHSXEkg8ZEn+Cfmrp9pezPtbPu1P8ASjcO438j0rcEySSJlznX/aHCR4QEVaLGji4cuE2BJ7IhsAcl5g+07Zf2pv3an+lRYj2lbMc0gYzhJ1ax8j1YQjcLrk3tjCnUpj4i3sOkEEFruKI6FfO/tGH+fr/9x34rsezN/tlUQQMYCXOLnFzXC56NYAPILim++Pp1sZVqUnB7HPcWkSJBOd0tqu/bz5TCnFNQkkJUIKZEQlSFLY2CkhKShPZEQiUJaBEJUhTAQhCAVkXkGdP6pqChBESolCZETghCRhAQhSZQiUIVAspZQhJUtAKVCEhuiUBCE5B2oBRKEJHLSykJQhA3SgolCExuklEpEIG6CUkpEIFpUiRCaKVCRCRlTSUqEEAkQhEAQlQnARCEIBCUkoQkQlKhCYHClQh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0972" name="AutoShape 12" descr="https://www.meducation.net/media_files/16986/low_quality.jpg"/>
          <p:cNvSpPr>
            <a:spLocks noChangeAspect="1" noChangeArrowheads="1"/>
          </p:cNvSpPr>
          <p:nvPr/>
        </p:nvSpPr>
        <p:spPr bwMode="auto">
          <a:xfrm>
            <a:off x="155575" y="-1790700"/>
            <a:ext cx="6886575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0973" name="Picture 13" descr="C:\Users\SETHUMI\Desktop\low_qua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62788" y="2265604"/>
            <a:ext cx="5306056" cy="316835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07704" y="16288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Myometrium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5649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Endometrium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0975" name="AutoShape 15" descr="data:image/jpeg;base64,/9j/4AAQSkZJRgABAQAAAQABAAD/2wCEAAkGBxQTEhUUExMWFhUXFhwaGRgYGRoYIBgbGx8YHxsbGxkcHCggGxolHCAfIjEhJyorLi4uGx8zODMsNygtLi4BCgoKDg0OGhAQGywkHyQ0LCwsLDQsLCwsLCwsLCwsLCw0LCwsLCwsLCwsLCwsLCwsLCwsLCwsLCwsLCwsLCwsLP/AABEIALYBFgMBIgACEQEDEQH/xAAaAAACAwEBAAAAAAAAAAAAAAADBAACBQEG/8QAPBAAAgECBAQFAQYFBAICAwAAAQIRAyEAEjFBBCJRYQUTMnGBkUJSobHB8BQjYtHhBnKC8TOiFeIkksL/xAAZAQADAQEBAAAAAAAAAAAAAAAAAQIDBAX/xAAkEQACAgICAgICAwAAAAAAAAAAAQIRITESQQNRMnEiYRNC8P/aAAwDAQACEQMRAD8APxVQmqyuWC+coUgWy3DA+6wSdr+2CeSKtNi6+WykgXsYAgg/dIMTeYtg3mIUqeYxZTUI3MAi0aSYntprrinDpy1qIphxTEDPIBMSB8FuukaTOPYOoVqV1ZAhKlAnOyz/ADGYGInQCS0Rt7YJwvCgBRkPKM6EzaVWbAibga6H6YXq8QMiLUpG7LMSOZQQSOsEnl3E6Rg9PhRSMOZAJEE8xzDlWxtuTMb+4dFUC4+qz0w6CV8wBswWcpgSM1gL3vMC2GeHoDMy51COqqsLc2ymd5kNYz+mO8VSGXLEknNzH/3OmnTv9V38QyOpCiKYhrZiFEk2GhAJM3iT1wqF9HeH4whCqFTlzKHqQsyTGpsp/TAQcrwBJjNmW4ZhrlsZvMaG41nDjOtYhlywvqAUrGbck6zBk9j2wtxtRVYU1DU4aGymZkTpr9o2m/0w0gQSpSNVgLqVYq6gxI00G45hv9nAeJrCkGposmnEs8FvLJGZQYGUEnbbph5eGblhhniHbXMIaBr/ALb9r6YdoUQViqQWPr00JaAYH3YtiXSEZPHcKjUlahzZHneTOtrHWLQLYcpUxUOWqIIgBd/TzQdZmJP+cDbgPLZihAzq0KNjoCL7H8zsRhVqDMEEEt5RMiT9trWOwt1tbDqwH61NaNQFnZZAGWOXlAEE2jaDphDiqawgAz2kOCep1tqBGHuGNKrRmqbIpzG+YHbKeskdiDG8YWemop8rHLMAneNv6b/m2BIEcZFKeWqghbBukXgMLaT2jCbkQCRIusXAP+dPp2xdqhsRMBYIMdxb+kx9T2GOvwzBlBHKwzACL20H73Hti0hkVVzh7jKoCgGDIEAA66e+NFqrPKFDlFRTY5JGpLWNrAk6X7YymQqB1na3XTUi/wC7Thjh6gaaZHKRaNQCGsW6XOxHNphOINWFWuWqkqMqB2B0M5pEwd+2gBMnbFeJ4cLTZEBZuUxu0GSVEXWWAkbze2KV1glabNmQxLCLiTIH2ekHaDizLXp5KuUvUKlSSbBdjKxeDFmga6nCoPoY4xqS5VeoPMEcpkjMRBAgacx6WjCzKP8AxLZADsBO8k3OsYFQ8OUsHLDNEmw1G9tBI/c4OlMK4eGYtqRMAwD+5/PDSoaQRUVQEKyrG51vc3gWteJ/LAqNJ83ko1MAGSHM5g0aAEXNr9B9bcLwzsXapLUgARzHawE7GLQNvrgPD16fFqHCnMrW+ySgm8ae03HTCExjg+Ho02ZOYl1gi+WDeJYT7WPvgfB1WNMgciAOpiAQdRH9QkDpbbFaZylq5OZOZVEQVj0rBN7QLbXk7Gr5KrByWBiMthfQEX6++kYKEBpU6YpFczMSrS0BSMqlupg6Wvoe+LUKyMgnMfLEgmCxMG2wNpEdAMG8GKnMhAGUgTG5m89drd/bAePVKLDLAE5iNYuVFjaLEdDB3OH3Q+6BcXSGVGUSDMXgACbm2/4XF8CFoi9tdBpt+98O8KwqIVCqMuZkTmmBBMkm7C5t90nCKsQSb33tN9h+9x1tSA0eFq86kAgBx0kzAge8nfrjW8c4U3JaxI1225Tre9u57YyOEsaelnXuBzDUT+E/THpfF6UpudR77nbt+eMZ4kjKbqSPJcTQDCxA6yPs9Ld8ZdWncEddSRbXYHX+0Y369OJUkbamOnzodcI8VQMiEiIAJNvk7QSdLzjaJqmIUYUkkhbADMCeumX9/pzBk8vy7wOazDLzWjU/u+OYoDUqMqqZQOUgjKImYBYx6pta8wMMcR4iacFlkZltqbqGYA3vJ06+xwGtxByk0ASiWKqM2ac2pvKxr3I6g4cqVI+6AoBYgxlBEx7Qb6aEb4zYGf8Aw5K+WrBQFBztaZOoI1JH5ajC9ekuZ+Y1C1TKkEgrlgQ0m5IgT33iBE4lJNYoxIjlkZRnBEzE6zbuL2w9NNUL+XGUlgBeXIXVr8w9Uf1DrhsYrxnDFqxKAtmqEOc0QA0mBqARJ+BglThWD5YC0xIzKyh4IuRdmDbae5vIEeKCMWXNnaSTaeb6xMfhtOAyxi9idbyZ/wA7D9bumA/xFDMwNKEADFZjMzZdW6uSImPaNcWrUKjAioFWoVAR+X+cqjmBAM7C5AvtacZtGrpYToPba28flh3guJUlM8Aq0g+4uCN1O4PxvMuNaFQfg8/OTUWpkIykfZFxBGqiwsR7YQ4QesNULcrE5R9q9xMZtp66bYcfjWp5aWbM4IztrymbA25gIiZie2JwtAqrNXUWQyFCguOpA7721BsZJWaAU4TMi1GY85AygiSpkeqRrsOlzg1IOzUxJzKSrRYAkkgxp77GPjFqFDLTap5gDMxyMZNiLFra6neMO06IpoXJzO4AEaSZgqALz1+RvgugbQrxHBU0Ks3KgkshmeYRCx9BJGO1nAQZFhMoCmesmOpk3xWnxFQsRUYMAw8wAKQLneNZ2AsfnBeN4lWVVQWItK67W0PWD1+MGcCM+k4BBIDACTJiwnoPrvhviKpqEG6gRYiLDboNh7DtOFKdOT0Gup7bgSP8DfDaiD/TEfBkfkdMWxg65AU+14kTfttO354VqzfYnbWJ0+bY2vEOFyorg3LspMEaR9DIN95GMp0Vf6ovB6mfURYiNo66ThRdgnZqcDXLPnYgBFGRoHLoIWdCwzC3XTTCviHFljYsVMgD/PfSPfFn4o+Sqzcj49462xms1stgCLT1nUX6CI1vhJZsEuyLYHWMxiCsQZvB+N/zGL1adk10u06Tb4sIgnbqYxOEq5QQSRmEZl6yBYWibiJtJvi3EMTlMnQQxE5u5MmwuNZtrGl9j7GOENXOIZSvpZTBAHcbnS40jDPB1kZv5TI1RYvlOk7EjL8i3tGEl4hUvESByTrNgZ9tr6HBOEC1VcUgKVRWBGUmY2mBJiNe+IaEycPwSormsSEJtBI/IbEDrYMcM8MiBBVQCAbzra/tIHtaPi3DIfLqeYM4WSt/VEwB7THaY2jGfw+Vcq1JCkEEC8DmBEXJgzNz9Rg2LYXjSoVNVRhGe5ymeWRF5BgmdD2xpvSzZMwl1YIxU/fGulwZUkG241MgfiXFHI3CllLANJ2M8wI1uBDTEn2OCVqoCKlGYptkckgFcoGWbQyiSD8DpiGyWwNHhqaxVRi5BCwo0JGVly2iQTrb33zuJpA5KiSUdbWiIswP3SDY9Da8jGnxPg5yVwls7icxIlIYuP6Tc3O4GANwVRzVzTnWLiCHi2bLMrVg33YZbcoLNSzdjTAcLddf8dLdMes4TjkqKADBj0k3/Eyd+9px4cq+UKJVSZMi8CIt9onpvy3tONGjUGt1iAJsdxr+Hvipw5CnGzW8RohoeZHzBsSt9dIPyO+MZ6AbLnb0nNygfj++sThr+JYgrJOxm8cp16W/I4TeusBiSJtJB1BMyDNjfCimkEU1gHUohBGQVASYBC2EmBBjSde/fEwrxhhVQIVyzCqQ4if6pIMzP1MTGOY1Sssbp8GKgVqblIKh1NrARnMG4MkbEZiL44EpseZiGqQoupBAkGYuDIGvsDGjfGlQxZkgvBibLAMaXjQkbgYFwqIeQEMAc6h5DAgaAjUgdrxpiRoNXqotAoDKqchcCSCLyQbRta4mQLXW8MKrTgVJn7JEZjEQdo0ueotgddkaMimSajEG9zlJUqItYEX6Ye4qgBOXLkFwFglTJzaCxi0H7oOFQGZVclvTcexn+wx11Jgi5I2i0T8D/PzjjoAesxv1jtrY6g6T7NFcl9QdNR7fr86d7GUVSEMgEwY03AtJwqVK63O3798auT+WP90fQae+n7EYUrQLk327Rufb97YSAp5vMrkWUgMwFxoI+bxtfBZeoDUpqbnLoTmm99z+uFqRbQCQwkKRZyDpG4kR+RGNHh67Z3dYzrlmlE5QAquADpflJF9ZwngGd42mTlDQaKjtbKBI1BFpMn3tc4jcMHGUEmjC5CNVkQwvJ1k/Tpgb8IVqCjTYpfzVfUsSdDcArECNDlvM2co01Wp/D5YVgzTdcszZZuBPc6j5iyWwPFJ5bZTlzOZywTOZiGLE6mdgbQYEThfjKudQWTJBKoAYBCxEf8pmO/y+eCWgRncHKxysJESDy623IvY6RJwt4nWBCRlOYTmRrGSYA1uFABI76YI7BOxFFG4tfqZPaARsOkA4bprmERBO0zf5/d8A4YKTLRbXfrtED2PfDvCsBUUgBr2AEggwNgSD0sfnFsZseK0SvDRb1TpEXOlulp9zjzfEgf3PT9/vt6D/AFLACL2sO0i9t7R8485XOYyfSLA/iT1/6G+I8WrI8einE15AA1At/b99d8DVp+91t8X9j+7YvlgRYtAvtcTE+3644V0JU85MbC8bQb9h841NCtAEgAHe22vUixEx9fYYK1SGkmSIu02Nja0xED4NiBcKPB2n3veLwYMx1997MGmMoMNME7He5jU2A1OwwAStw+ZAyw5EWF5+CFJ/c6E4bFXISfLirnUAXh9bra14gX1XXFvD/DyCzAESCFMTBv00/cb4c4BA6IzZs1IkqTaRy3M7d/6fcYiTJkylbj8lWkUAKmQW7A66ba/uMZdasQOWY1Uj7Rnci5+7/wAe4w1wFQMgpsVuSqLTaSvXM8GRB0vgtNgxanTZ6ZQ8wYWMbqfmdIOsdUqQlSGeCql0jNkdlJBO10UE9ZMyY64uPCkZHUknzZLssDmkEEKTA0M7G+KcKWpEQPNaLszGy6sOiiYOranGd4Tx1NzUWjWqBqs5GJDqpGeWAKgDp7AC+IaeaJafRr+IUgtOoCpYNlBXMZUQATvHMJmP1wkOBdgleiSrkrFMmQcmYQWMTNzBAnMdCcB/g66GmQ1Wo2aWKcogD05m21udZFrDBKHiTU1LVIyO0qwBIHVWSZm2oMHW2mCvQq9F6/hFR0ZjlLBiQRPMsgjNaBUG5GpuL3ORW4Z0EMhkC1pmfaRGv1x6WlwtXKjUWSCxJEnm/DWAQRtc3AxHruK2Q0GCC2e7IZ2kgBem17bzgjNoFI8utQ819RNxBzA231vPaMVZWkgBmvBCybjUgazYX7a49FV8VcVFAUGiTlnmlWg2ZWMssfdiJ0tB0DU5SKgpHXKMha3yRO2nXFfyP0PlXR5il4Y7jlVrE6Lmty69DiY0lo1ld14RKfDrmJLsubP0hiTYSbAQJOm8wPyS/QcmKVqhAKoc0/zDfMADtBB1kH4Nscp00ZkU2DxBF4JsAdvVadRb4nB1efkEBjDH+kRaJOWbnuQNpBVh55VMqUKgi8iCLdxBjuNMaGqDcUiF0FJsik8zAXJOvOboBlgxtb30OLYlAxaSQL6WWcuhgWv8jAeEpJTim0uzzEAQCJ5Sx1Yx+GD8QOpAtCEG8jQQR0/YtiexGLUMnlMgaiw637if3GC8NcgG0dIi07DQ/wBsCqQDBN9Jne4i4m/U4LQJUEnfrJnTf+56aY0GaHDrNJtTlYW6SDf2MAdzHTCNSlraZvPU7ADt1OmNPwdxNYEQPJJKz0I0O8XHz74Q4pwPcmQOvvO3acQnloS2xWkJOwmYi9h+No+mNbwjw/LaozCozyrCDnWMxGZgZkz9fpkpXPcnt2nU9LfnjTDs6M9UQtORSYmL5RYewBNvvdZwphLQz/8AI0zkMEAsQTHpI1U31I/Wd4tU830hbALHMNQTr1GUyP10AADxEXAuYX7x1MCdQYGu4N7446l1yK0vTqQwP0AnS2X1e/S80iSxYVwM65Ka1DlaQDAgkEGAJEe0HvOaeGULCyqBmMKLAaZZFoH4zoca1VC6lCrZcsMAATOoCzJnMZtrAHUYQ8R4HIiKoOWJF+oEmw9jPW2gu4vNDXoEWiCfhRA6dvw95wfhKhNRNVhpza3Fxte+EuHF7kkdBt/yNz+ONHw9wlemScoBubC0EXnQX374qWmN6G/9RtNUSwjKI6QY16SenbGA5GaBNvs9b/P01ttje/1EEeqJupUGRef0I26a+4yajytzpYEDN31jC8fxRMPihZ7rfU3MD6yNwfeMVgc0MJMST6m0AvOoGxgWtpgzJFgRynNOaBa++u2n5TiLUZQRCwwJMwSZsYOrTJEXv2tiywNNj1IWN79xb69detjemwAeF5wNjI1ER9R9O+Oozgyu2rCZkxE5TEz06byMadHhkCMZYFra5ABqSQNRpM/TTA3QaBcLUqs5Y2hMgW2vz02JMxbBqfDqGdqpMspkETY6m1zIH7jA6NBpXIvlqGPMYGkmW6DlF9o31wxx4L/y8pLgKrN2JN1M3H+cZumyWxbiOEU2pZRkhm1zDMeWLTEQJ2t3x3jKdcsaxcBQ1w5MMlgBkF1+SJsd8Sr4efNzq6yKqZjIEaAoQdTP10vBwOpxL1HCVCVzPAQC5U+kX0jUte3xhgG43j81MFHZWbQKLtBAsAZ2Ee2tsM8NXWkh812qMREOBKk7F5Ij5+J1zHUozBbsSAzdBaQo+ys/kB7rU6bMB9L9bflM/GHwTBxHOIq0m8xcrhioHmK4WpEz6wJsTvrBFtcPcZxVZlCcMUblW5ZBUDKejABiRve5OMhkgNGxEm/N+HT8fjAHEBSR3E3v7fH44HBCcTcPBN5yVKkt93IWYeZlGZHZpy85IU7qYgbq+JV2q8j8OahWCOVgQxAzZSNOaEk2M3GALxAZHSpnqFhcZipLKLww5gYE9JEwcbVdRUopxS06j16aSFYlS+UwQxC8x1kCJGovGM3+OyXgB4vwlWjTigFZFuQQXOUaQhsT2WO2tm6jIUWuKLFqigGQwKoRJGUGQLEx136i4VnZmdguaxp5YDpPqUmMpABKk/7jIwTxDxUL/LFNqtRvUilicpmcpGjWsBFo2GJdkuyr+I84p1qNROTOppsRqYIixjrex98TGdW4/wAqaNOu6MrGXZA+YdN9zPpEydNMTFcf9kfE4tIBCoILGDJm5Mm+hsJMx8XGKp5gCHJY1CpJWegB6gTN979LCTw5zUINoOZySOXciRuIIjrPTGt5WZjXpuzKEyhVtMAhgZi5ibgTPY40bo1boza7u6qopla2lQRBAOaZOoG8fF8OUvClWAh5hOWYiTJkxaxzG2KeMeYFLKwVbZokkyTJPUREe8WnBVOWkpkxosiDEWkaGBv37WXQIyOK9VhPedJiTB0Eb/rilOw2GxBGp7TIOn4/U3EXJLBjJ7CSL5us23GvSwwOmrbByO4t7G352tjQZreEAlqoJv5JvB1lL6QL398ZtWoREGPw9zrcfv32f9M0yazzb+VBAtcld9v8YyCsjUCNSR06fse4xmn+TJW2LCx2ERYC3vAt/wBDG14fVsQygrPpYAzOVdI21ja2MSnCn7oi1v0Om2mmNXwUDONQDPvveRvGHPQ3oLR4emjiplIyqQSDbOrFYjUnN3jTBEqFarB6aorqT5qLBO0s0ksRMdj74qeHp0aTU3m4zamZEiAAddCPa9sdDiqv8OHIPlqSxG3rj6MvT8LZsgHxKVRFIHzBnZWgzZvvXlZGb6nthTivL8vyqdTN5bWsRC7wTYjMSf8AF8N8HVy1TkYNnUtmuLAwsG06exzAd8c41KKu1QEk6SBHqVgQetukWO+pa2NbMrh9bm370/Hb9MOB7gja4G3LeOmEKCk/udh9f31xoZ1AAXSNvx+Mass0vG6S5ENNYRtgNCSdjBiZv9MZtP1FSloBBOhPXp2nXXrjQ4aoGpxElJiBHLA/X88IViMpBNzrp9Y6dcZx1REVWBSrSykx0gkGLHaT3sRp7jC8iTNyItIAPXY3tGl8FUkgQLd79Lj42xBTMjQqRrtppM2O3zjQs7wiJMscu0gSR0AjX/HbDvF1TJdTmp+XCyZzQQSCOsifoOwT4uiVYGFyqswSL3iwBmSTHbXQYep8MHJhhnKWUmcpIBIGxv8ATNphMGJjKUaoytLKAQu9pmbwIUXg69hhr+FqCn5lOroAFUE8oI0zEwI06WnHP4tPLVSP5bE03a8rEcw9xB+DrY4L4b4YGFFs4IBbMAZ1lhAi5iLW1XTEtibKcbwSPUBNqQgysKC0Asb2CwPiD1wCk3MzKzOZIvb4BnW0W7RglWlWBqEj7FRVpWuM3QXIiTO4FjcYrVRQSIK5pMDTNr8dNx+Jw0ALISDMwATvY5ZgzZemU3GDUxIWfUJtETmNjB3iL9sVRSdG5vSTeSAb/Tp067lQsW5wNbRuNvmNJxQgicMztlWN+1tz9MCqgmQD2J3+P+sa/gEZ5aDNgImDHqH1Kn/cekEPinhbISwIIO1++hOpgCffvOM+f5UyeX5UYLU7XuptAOo2AF5E311A1Fiz4TxXl180sM0qwUmNLHsV21ESOuOo1gIiNO2v0tvhCvSCzsBJi1hpe34nppoMaVeGU1Z6nxTwAVaheWh1CmG1A51K/wBQIAm8gn3xnNSq06rZjnYgBQILKsjLUmJgRlINrySAJDf+mPE5UUnECwQkzEbEdNzeb/I7w/Dq3DnN/E0gtS/mNkqCCPtCZQkm5vIPXHPmL4sytrDAeK8XWSp/LpF+W+VTdpbMZiYmIE6GbzOJjRTxJTVeiKZsAytMBhoRqPSSAB76Y7hqTS0Cb9GZ4bQU02R6gLOpYmctiSDBa+XlHaFnTFOH4xlXLwtPOM5BJN9FOkgXnXaL6iWTwpARlpqjlcjKTIsCApuYDGCRqANQRJUp0wBTqVFKkB6eWmAFAbNLGDywDe5uFPbFXZpsvxakSqQCwYc1zqWvAsZidQAMEprmp02JnKmvU2EseljEfhcYXNFTT8ukQM0hahaRtnURcHL2mD3nDQZMjgMDCLItuSJhTAFviB74ZRkcZWkG2Uzba3xvgdOmHKggSpkSAR7Hp+MX98DqGZIJvA1/Ia3ifnYxg9KmWG9oEz/fT2/DGpRvf6YIDVj0pjSdOaYj22xj+KOMz31OqgyY9zb96642f9LiXqsLEIB2vm1+QPxxmOxzk5hlDEnvc3O3f9MZR+bM182ZrU2EypF4Mm8jqNjr0OvfBuGqFWGUHNlLKYtYxlF9STPyL3wLja+Z/QgMksecyzG5zMxE+wFyZGhE4atBHMdTbWToN9dNsaZo0NGv4lTlMyTUIAIAgJMzA6jYb7mdX6dQioVCTl5Wy9IGQlrkdQT166Uq8RTVM4pg1Yk5gMzSwBaYmBczH545TpZ6gYVSpyqxSPskCBrEwLiOvS2RmGq8LTornkqqksB+QAOmgnYX0icZ/D8OWosrA5LspEZp6aHQk/jhqvTrSCswCYOYQRBNxMbfve9doZcqAAqYy5rNe5i0XFo3bpgQIT4un5qLkPMUBIsCwEiPcATF5HthBWKtPT8hr7GYF+uNPhuBL5HqepZMry5QCY0UCc07b74PxvCowDMcoIj0w0ib2PMY2jb60pVgd0Y9Oqx8vLAUk55kEDYjfY7G5GCcTWXlMC4kE+5HXaP/AGwbhOBpuAUq6mAI6DWQTI3+dsDpUFDsriYGitmJiJuViRN5M+2mKtDsFQpl3hVgEwI2A/TuemD8R4cAuZYdpMoL5dyxtfprvvfF6iVIbNCJdQBF7wAMok6i+lx2AHSy0f5DlmYKw8xpWSb8qQS8DedvnCsCJWqFlKU1LAQzsM0yeaLxH9zbSLPUprUDuCpJJGUQBMiTvAInHODr0yQqOyNYKGBhgLhRDctxJJiWJsN9DxGghCGqTK8kgWvBOYEgwDae9+gXJCYvTptUqkpBoOG8wcoysym8RJl4uNZM4W8O49KTeWF5SczsQ3qFs17ZSoWDH6YdrUGeujK6eWt5QgyGPMwA1Nr7C2mK8PwFZCADTZCebMCIvM66ztffW0K0IVq0GRy9ViAKwChYM5JAM7WAJO/S8ilQ3KkFehvJ1uDB5T8e+mHuN46XVEp55YE7wIyhgdO0nYAX1wv/AA3bO3sZOl7Xte/c+5cX7GCU5iC3LAABzQTAjSbjW4/vgmTKLTB1nr9fxwJqQBsAGggkEysWEdD31HzOCU0iAPTM6R1B/LFWM2f9NUSQXGotpbcjN1gxAB99ceidAQQRINjjB/0/VUkKV5lnIZuJU5hAsRE6636W38cflb5HJ5fkZnF+DI5J9MgARNr3/sOg2x5WpSMEHY211E6f36e+PeY8px3h7oWMSNiBm7z/AN2+caeGfTZfin0zz5RlYE23+9A+N/wttj2Xh3GmvSKleaCAxIIY3Mf7hY9Dt28vxfDjUq0amDFtoBGnf89MMeEeLikwAUgTETEaSSYvG9h8HG3kXJfs1nG0bHgfBSS5QpUqcxWQyiIByxOWRlt7dxiYU8d4I1fKrUCIZIsYnvbfY98TGXFSy3RFXmxCtTqKQ1SSojMqqZAv1AAOu+pPti/n03qmojyjDK4qHKDMxzGIMdwRB74fbilC53RgM2STYm0HLIgrMCbD6xicR4f5rCS2RoDIdmuQwOsEEjGt+zWzPr0UaKdPMBqTqOfYmxLADQ/dOuL8H4eEztm5gnlkEFZKwZU7+lfqd4weC8GkVKCpzxPMAIOs6yI+Dtivh1UsKlJ0GccwdzGYZ2EGwtG/QQZiSm8BZj1GmYYkSIGggToNOtre2GKBlbqI2theo1yCSeoBgDsSRr+Gvwxw7gKbWn2B003P76zjUo9P/pcnynsRJkEiATzD2gQJx5urSgxAgTcmIgkDt9Meu8Lp/wD46qqxy3vMsbtr3PTfTHlfEEAYjuTy6akiTJE/5+MPHK5My8buTM6uQbzI+TH0ER+GOcOWJsIg9jIOmuv4b2wWuV2GXSbc3vBYA2kawZ74UlQFgSDPOWpwIsOUFmJMaaCNTMY2s2NzhaPmMGMpkBAIPqBtrFok/iLYCOJISpTZwVWFlYkmZA6ZSA0ydBGBB2yfy2RWuxzDNMddhuYIwRq5aci0xTY+mFgnuNSYNibTOuJolocpUanmIaZbygigkj1wJFmmWzQLbSJ2wSvxWS55gxIzIQxDaRraxEe2hwPhOLWqiq8rrBWAPujtprtbbFXoKhFJapSTJIHq2jNNtLe+I+xFKRrmnLvy7MTcjYnpE+kwSTvrg7lXRc7BlUZnixkXVwe2mF/EqiPKAE5RtBCxEFpubGx/qPXFDwRyovmqG1ESdbXINhII3vfDHQamGSo9VYKQckCTJtqRMb+wiL2T4aqEM1GyksCcom3QsO+wkCdZsGW4xWXKHKORIewUhQZ/25oOn3vjFeJbMopkBw1MMG0kgmBMyReIsSSMMCniFVDVSoitcXIksdRYTaxjvbvjnEUQC2aoCzG9hZdcozCQJufcd8XpgqFclbKQQuzemCNon9xhKokm0SdO+v13GGkNBG8SYXFoAH3iLaA3MDt1w7R8SJQhgCsRB0ItIvYDf4HTCKcKIM9iY203745XXKIF5GvvJb22w3FMGjU4CjkFQBWKkgoyknNNiCGJhgIB7dRGAZAlRKeZkFMFhPpabsRluLSLyCAdNw8PxTr6Z9U5NmiZER0+fxw29M0wwdgxrKSh3y7AHQTlCgDcbWiGqZLDcY1OnTd6eV6qLlHUAmHIEyUvM9BjJoVHqKc9gGmYiVI+vbvO5EYco0P5ylbeZDEPlIakRDosic0b7gR1lyvQXyzECADBtrEA9Yb8x2wKkJYMY08ogDKs2AAJM6WBux2E/hhpPUAFhRqZ/UazhbiQAMzyYM5Ru2gUHYR827zgqV7gNE76gA6wO4sMaFHo/AFbOxsKYELAie9rG/XqcbkY8ZwXHvTPKeXMLDe8G3t+nTHqeB49anpnfWNjF4/ftjk8sHdnL5Yu7GcZHj/iJpjIo5iAZ+6L3AIg6RjYnHlPHqgasROgAO3vfE+KKcsi8SuWRFwzaQSfvE/HfXuMZxzKwAtpEix7REj+2w0xpgkrC2J3IkL8ddf8ajJJg/Jg9e/c/u2O1HUj2nhnBFaFNaTDKASLAnmJYg5jBuTe0aXxMZ3+n+LWmrgHPmYOFLZYBAEg5SIJB6bHHMckotNnPJSTwcq8TSGdXJqqnrhSIsYKkfaLGJHfFl4jzORGKkJJBEMFaIg6TDD/APbfTCfAOgUiVqZm9RiZGzKQZMGbHrri1GkfPDs4AAJImCcoM8kC9t599BjZo6KE6dV1ph6ChUCtpluZYSVm5Ag9gp6jBxXqo+dHaKiEhan/AI6YVZLZRbmMzGoO4OG/Cw1Kk2YDNmduWchnIBlBPpJNr6fOB1OKepTZCozlWz5dUtAYAtOWBcd/qN2Ap47QFOoVFgbqs6g6FiLx2FzGKcGhIsczbmIA+enf6YP4kVqimyNmyoEaeW6CLgjexB9zbClHjnVMsAFiCJEQL3j7RO0gkX6jFxvihpuj1PgPE8ppsbrYAWsQTbS/c9Nt8zxjhytU5SInpETe6kX6ysgknecJ8LK1Eabgi9jvc/ONLxCpLG5O8GLTBje4n6RjPjxnZHGpWYFegAwVrnUGLfUARPtN97YWe8khbbEOW/8Aa8W3MRPvjT8QW2v2oAP+DY/vQ4SpJMmSdzmkz1hjOn4TfGxoOcArAnKpVtdxp2XcDprg9Pi18stk5fTtzEzc7fj+OB8O2VSQ3MOhEgfe6jS3xjlZmNVDzDOsSYgyTt8j5FwMSxMKKiOoHpEmABEqo6fvX4wRuICXQSQAy7EATMH/AGyTH64LxXDBVDiGdEfKoHqsQWAHcn3xTLlVKwQ5xlkLeMuhUKJI+zrOveZtCspxXFK5FIRD0wyzoSRYGNYaO1t94/CplZhJpspViD/4ygF0B3Jykf8AG8GcNV6qIA7ACWgZQDlkk8sXAt/66dEFp0WBqcyKgJgEAlyQWb0nUEaawBoLgHU8gClqc2aCF62II1MkkR7YXkLkVDC3a5Lcskax6pDfhh0Ug7CqAAgR1VQAMxOYyo2IPTSdsBWlHlKpIPdQ/IJLqTYAySZFvbdpjA1Vy5ROskExzamPc2+RgSIGBMEC1oiG3gxHX8Md4yuSCZCkkGDzAWsFOxAkdbzN4xbh6r+7RcmPrBi3z00xaGa3hCqxekbM6mGAkyJkQOo/LuMIcRw5QMHAlQT1EGDInWcSjXyVFa0hhINx3nracbPjdJVdcp+z12mV27664zbal9kvEvs8zTsYi86durHt06T86NA1KdJRRgrmZmJKQukAh7ZWP4k7nCHEhAZVpvv1tveb/wCZwThqbVIUQwJMh5IcWtG4123BxUsob0P0eCHkMK7EcwCNOYrmE3vygRBB79BglSjCTUqTIAzbi4Mi8k6aGThfiOIqUiaT086AXAGYnMCeux9h2wRuKdy9KkgLqq5c0QwmWVlMSTmttYe4zzsjJKtEuuclRchGWRnWbNeMrmGHx7YxzTItEATqPj9D9dMa/G8SzU6bDhyyhhnVSwamw0yldAZIMgjUWBGNDiOGo+QwYqr5S9zlyAZepsN4JOsXgYanx2HKtnnKFTMCMxF4+LzA3c7nYW0Bxp8JxnlsWT2NtrHex069dJnCXEcE1IBlKsriUdDKsuoyxtA07b3nnh8Xlr2sNf7D37YvEkU8o9/qLb6Y8h4jUDOWBBk7bd4nrfDY8VaALcqgDS5g3Nvw6wMIOJEk/wDf6Yx8cHF2zLxw4vIMFoIGpFoseuvXTClbh28vcGSTqDEr0E219vphhRziCQIN9pIj4ibe+LVAAIklgp10+e1vwONzUU4USYgi22u0aTb9CuJimWANfe99O+Jihmxx3EUQAFAPMXOsnICSMw1kAXPQdBhSlxS5s9WpJkwBbIj2ytpI1MCbQTFsMcPXTJTIohZLDNqQuhM6yQSPcHY46x8uo1SEWm20EmYBAOoUA3020xkIP4QAysiqwhjdyCARJNhtO362xmcH4bWVuIDBUV4daikFmf1DmADAMJkHSBsRhnivEnRwQgakVtm+8SPVBvESBpv2xcu3EhHpNIpqaZUhhLic2WdRJWJ0jqDiGspsXYlV4J0UpTYM2YFkUSVdRzhiLwQ2wtlJtGFatFqdQq4IbWD03uNrbY2l8OU1F4hsxqcrBBs6zJLTF4mYF5vc4pwvglWmqq7ipTu8MSxSbyh1Z/tECxvYnFKdbHyoy3ruAzBcz/ZBO8x8Aa22GH3rC0mCRM6iPcdt+gwJ/BmdpSGkTYgzMyJsPrfS22Ivhda4FIysWt0Kn6/P54vkn2O0LVagzGbZoBXbMswQesfnjvCqCTrAFpGnqEARciLW32war4dUV1DI7yRAUGFPVmGw1gna5GNBuJSkEfKjMKkEjRdC1pJkiwwnL0F+hJPA1ZvXmAPPoehygg6SJOswMGrksDVMgqOU/evYEC8CTb9Mc4Jmacqsqtmg6xqJWbtBOvve2DFKtNSpXzOaRtYXJgXgQLe5vBxNsGDrAuq1JyvSbJqNSZkbf4JAJwwOIfzGJZfJmFJiQwJA76i+1p7YO/G0xUCMSSxDR6pmMsddAfntGEOPd6aeWKUkyWJ0kkTBG/5A9MJZJWSJwdQ1SHyska2KwYIAXp/T27Tg4rqzPSKSFXM1rAb26Aak9tcV4VvLZaaIzK6lpkCw6yMpJiZ5QZHtircSMkKmVy2USAfqxWIvbNvG2rGGXilhVRCRnjQARe/tN7xEXjC1XjIq8ryEUeYNJJFyoNyNoGhPfFuEdAoHpqOjLBsM1hvEduhsTbAuArhlzBVFXIczEQTeAfaAp9774KARqVwc7jOJ2EA6+kmbD4P1xQGATEdgPmNj0t+Ghw7xUPDLmFhKmeUkD9/rrhFQJzFoA36DW/sIO22NEUNqwILRaD72+JPv/wBY1+NzEUwSIgf/AFvssR0098Y6AFRBBB73HWTt/wB40VYNTWWuLRc6ab7D6T3xEtoUuhLxDhMvMAzHsLAGZOkEbfs4VouUzOkGFJvabAXG9j8AYJ4gbD0sOuYyDveb+xnHPAqn85BrEaEm0E3OhB9M29Vx1d4Doe4bjmWqoJmj5PoIlgxGYsHOoBgRP2cTj+DYzYBWYHPIGkQTN4FotrOA+G8Nz5MzPlWozHKMrsyhQGaTCj1SNT7A4d4UuoJqvZBldYkkkyrWH3ddjbSMRp4J1oF4pVZsp/h6ihanqWRbRG9MEGTJ+za94wX+NdCMvDVIeRBEEMTJmCRle1rA30vgHiXES1MrUfcBllgG3UgERK3EyIBEb4b8RqoGpyHlgbqQBKkSDuDGW3fthekSTguFFThfLpq1LnLimVA9TE5IZhaebTbTGEwNK0cxMAdPc76iw+Tvjd4bx9c2bzDlYqArIRBMcrNp7QdzM7rca6HzGl7GGpqudqTDdYAYoddD1HTBFtPIRbWxA1znUGNDPc7Re0ak+4ww4ttuJPx+n76KNQiCpkahrEBes6ZjsNpx2jVYkgTLX09KjSJt1k7nvfGpYZqU8ugja2kEGb6Y6pJJEzOg6dR3wd+ukafuL4sU1MCOu/8A2MFhZfw2kpnMJtadtJxMF4SiGJP5YmM5POzNvOyeJoHRqamHaMoNhlAUkSYM2ntABi8Zy0kq5wJqMpurCJblGZSCJUkGxjUaWOHeD4YeZnZ81VVIK2MMc0m2+U6bGe0JUqpU1H8sSxgwIYTvFzEj5J1w16RaGPCyw8ym4WOisJhxcQDIiF/LBagGWoKtUlCcoJgAAGQAB6uY/Md7yhwc025StRwR7yTExpYgaT+WF6HhhNJS1RWUKSVMkBpcyANQASD7HW0JtA2g58ylTIVixULlknK2ZviYE2mDF7WwfiuKamQXpASoJIM3AhVWIHa3X3gR4l1ejRzKXyczSYJh5EXNoN5374F4nL1SqOpIFwSAAQTINrR101vidvIll5GB4qDTPKM8GJsANAJYETf7sXi2FOEcLVppUq1mq1FZiiEZSsELJBgmxM6aCwwOtRprVFM+axOUqFAjNcerMGZJM2FoM2mH2pOWlIVVUZAVkwogqYNgDr76YMDlx6JUVTVp1EdoUeVbmJPMsSLfbvHaOozq/hIyqtN2yAljAlogDl0BYxAuNMO0qC0qT5bF1YxNw8EGJvbptfe+OUeEeaarUKqjgsRIzL9kexcMCO69sNOtAsAKbTSzUnAAKgBjzGoCLFjZgUm0doF8FehWdc7kLVViRFpiCFMWEGTvE31BwlV8viyhqBkXLUcKkAFAzGD8ACffthymjvUrIajCm4VkKsO1hrbUGenzgHYzXUJTZoUsslJ+zJvHsTI9j7lfiOPC0n8yC11y6XOgt3m/98X4rw5nermaAQMkSQuUj1GCFNgI7HC1Hw4lilamSYhXHLOkAw3YX+u+BUJUcrsrUQj56YQCftcpkqwBJMRBg321GJlWktQ1GS6EEnNAHVgwBVgbz0ONCtwgpqzliyhEBpghwmURYESoiD6h1I1wjylk8xvVogSQytaSsQesCcCdoE0UJDqPMWaqgRdpKrEODvIMwe52w0URKZZJDMALS0SbzOmntbaMDTgXRGVoLhSA4tKzMCdrG20gYFw/CZTnJMZQxK2AG+aNoAP6aYex2N8Lw4ySrCSIJWwtsZg9RHYdcZHE8MVIMSOnffb+23TGglPMyGkwyq7Z80r6soBg9B+PbFxwlVoLMDbK4O8TDCLXBA1Gh6kBp0F0ZnC1bwTAmB/juTg1LihrJIF4E9uv7/CRVuFAqhc6g7LP0ljAWe8bxgH8MUOR2gixgM0EzrAI0HX8sXaZVlnpnRTI2m2pOptcadttcM8NQkhaYkv0n7JJIuJN9NZ5umCtTrUsmQSFgnMPUSWsQCTYRp13wKnxBV0ZXNi4y5iq04sQxAhmUWJjbXbCv0T1g0+P4jOiVKasiqxlAQDqt26gQCbHXaJxbw6lTtUpeY4YtIqaQSARvpzX/qOt8Bp8RUNVMqnyTSLHNlhlKsAWtpMQsXi+xAuI4tQVBJ5RZVIVbT9lYBOsCY/Gc66IphuIp0qVVRLUyRmzpTJVzMww3M/XtOGTw9BK2eSzVCAVWGUNBOYiPUQ53iCbTM5SeIZf5oeoTqFYiNVkDKAAQDPcK0nY3HiLM05UMmRMg263uNehHfBxbCmTxGlTpAU6rM6nnGRTLj0yVsM0EyZ27wXBxNcKjCmDNSGUHMzo0ZWUg6wDvItMCcA4KrXFaowdaiG4VgCaLRLQdYIBNrHLFiJwbwziKjO3nACNVUQogCGAk9db6jTCd1kHYv4utOlFIDUswV2IBFyclRoAywTlJFvjCHECHyfNgYA2NtbaRr7RjTrVkqVOWrVViJNKpJV1ghgFJN8oMjUwYgzIjw6ipUprULSQCo1pErMEyIDKAQOsjvioyrY0/YtQqGcvMbfasSf9v2F3i/6B5TmUjQjYnGXxCIkQY7AFj/8AyPiYwWjVECJHQE3I6x7kj4xYzS4apG8bfTHcUpC86jucTEuiWEakabtVyF2Y3KmIEQbRMEXNo1x1KxJV6SrlI5yIDAidRPMe17Gfdep41Oi6bWsBNjrNtTN4NsK0+JVDnQQWsQTIv7iRHuTrhcX2XTH+Iz0+IKu4KsudBYxEDLFraxOu0GcI0kNF0WhdnVuRmHIz5SCTpGUKwnVSO8JV+IzOCSbmQJkDYQpHb8sa3B8Fw7kOWOcADmvv9n2k+wMaAYGqWRNUgdGpUcBQVLKV1gFVIh1Q9A4GnTe+HuF4UBbZGYTmJUCWHcgGR97364XruCaYemVapVA1FyskG4vIvexiQbW4tJDTeq1ZiC6t6hNMxGXsALR23g4liZ3ieGeopVs1NKcWB9XpEdIAHqPbWbd4HxN6jhQuRch2JMRC8x1iNdfrhZ2d3anZqNQEgiPQROYH3i2GeD4gimKaiMjBTfY3vbcA674bWBtFK/ChatCXnUQdTAFx8ybfjbClLhyKk1C4yE1BWBOUTkLIRMZYB03nUEYfq0VNdHzXmI75bfUkY7UyMHeC8LkCiYi+YAA3JEXFxJOwwWBXgnJanFGUanGebAanlAsCR7ybaHFn4Uy9GnXXKqtmAJzIYJuR8ame0nCvC8aWpsyKQGKoFzf+IQQCLXuR0uThGhxGRpDq2ozstyBECYzHtPa+wKYU7NMU2UoXDGqwgsDylgq2aNiWJt0O1sG4ziUQQ2YBoCi0gk6ibRIIJEEx7Yn8WKVKUh1mQJMBTqCZ0E5QepHSw+KfPVAZQUZSyFhMGCSJ2/Zi4wrEB4V6i1ICVCyqSGL5g9jF4A5pgR26HD1CsawsrIYuAWEEi5FpvqCI6EWws3ErTTMZInLFrSLGPr/mBgBrq2anWqBVyzmELy2jWRGWJH9Rw2NmhUqlqbvTbMYgQ0ydyINhaL/04TLeYVqMcrlYI+y/qGXW0gKI63tbF6TOhVKdNWp6ltSwOpzWEkGfkbYWp8eapommpBzwxjSCCI2Ahp98CBF6FF8pR1C0yIzArdrEBQDJykae+HuFb+XlLErASQBpf5kH9MI8KlOnVSlldjOcVJnMSBMqBGWUHMTMqJ1OC1+HZGzB2YZixA36jXeNdvjBdhsHwFdHJV1XzKQKh23BJXKdR2F97G+Avw4OZWdmOcMUQkjfLIkAa7aW6rhni6xFRRlhWWSBAYGCQYn1WFt8x6g4DTZkmolKWqEWMkjZZAAsepN730wL2M0WrMeX0KFMFuUZjsg1jaRoI6YzcyqKivlYQWULsJEZmiWJjWSbWOscqZ0AJ8t+cMzs0inpuCCG33FtLQFeKGU5VIIBliQDJJMSPw64cUJIvVqkkqLKLQL2gBTfpchp66xBFQ4Qn1TrPuPf3v8AXFuGQQLnS+t1hTIJvPckzrjV8E4cOSG0AvtczHxY6dMU5cUNulYhQ4eAAT97TowA/DUYXqoQ5AIAWL6ZRAJJHX2/79dx/Ar5RCiCsQdTOl+pO89TjyXiKglbm1yZ7j9/O2JhPkTGSkaPAVAGR1BUwYM3y3nMBZxI00kCNLBreMEEimpFRWiLXE5WCdDoQCBYnthCnViCSb2H6R+muk4fpAIM9QE3tAuzSBI1vkyHaIPvhtLY6Rt8K8KQagLkwH1ESQsrqv8AttvAscZvC5/NDogpOGArLFnSYkPE8s2XSwMnHOD4TKSqkZLMFb1AMRdv6pEZfj2vXq+Y5oFRCjNJJIblHK/9JzRPWMZkUD8V4YlQT6hYwQM0Wn8wRsRjL4OrtAzEwBeY6m0A7ST+Rxq0V8qnTRlLt5iirBbKrOuUsmcTlGt9462X47gGLtCkqh+yLOLXmJMGxFyPYzi4y6KTQ3w6nKY2bHMY1DiXKFMpy582aYLMfVrt0G0b4mK4thTB11AaR6SZA6QY69jGKbqP6gLW/en72mJijRBEIXmiSA0bXi02vf8ALEoVmmxv3/v0x3EwAa3/AMtC5jI8zPJEcrKEmFjRovcX2tdHhXyK6ZUakRmAYNLLC5s/NEyDAFrDqcTExkkiaGa3iCAuoWAqAIVAUoDlAAAOglbaRmGHloEKEmWKwz7mxv8A1QCAJ6YmJiZYJZmcDVCPMEs5yht1HoBvvMfGBv4oqip5eZQqLlBj7TBcxMmWtNx+eJiYuslPZucOwZVMBc7XygasP1jXGZW4hWRldFUJVanyCBBJBMWuTcxEztiYmM47JWxujwwnKGIjmFhbQGDb7wt+yLjKzFwmYhs+XMOhAbr3xMTBF2wTyD4sqz5QsDNJv6ozCCuluvv1wDgOIaqSoSmBlVMzAsT6hBGgB6jpviYmL/qV0No5oimoEgtlILGwXXLMxrPxh2koBJXlkgiABJg+qO6/l0xMTES1ZMhLjnFKnnplk15VsCQNCsxllZ/QbB/+cGUZk5oEkfS3QRPtjuJiopNZGlZesgq87iQFLKQYNiTf5nf9ZHw/EIpVub+YNLGxGWCd4t8Y7iYlO0AVfDUFIDVcxYWAIgEGY1m2+2M7xJ1DLIIG2WABOvLEbD9jExMVBtvIosrwvEHMASTCga2sBaOn649B4HwwnNAvI9oy6Da8GRGmJiYPLhC8nxGqDhizLmnORBNhb7OuW24vc6485x3ElUYgb9SI631J0xzExPj2KG2Z9DMWQCBnFgLADqep+p74114Y1EOUmRzLLEBSoItE6jMD/wAcdxMaSZbD8DL5Ecy8B80TZWG5vPL31xTjPD2FBwzz/NhmsWZMpbKTA+1eOvXExMZt5Ilst4tx9QM9KkQrICFLDMDlAs8zKkCPocaK8GfMo1UcoqIFamJKupgjf1CbNrYex7iYUsJEywkYfi9deFpIOJU12Zmy1FPluygCPMI9TXibzAJMziYmJjTxwTjZUVaP/9k="/>
          <p:cNvSpPr>
            <a:spLocks noChangeAspect="1" noChangeArrowheads="1"/>
          </p:cNvSpPr>
          <p:nvPr/>
        </p:nvSpPr>
        <p:spPr bwMode="auto">
          <a:xfrm>
            <a:off x="155575" y="-1508125"/>
            <a:ext cx="4800600" cy="3143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4" name="Picture 2" descr="Image result for histology of the ute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41262" y="1760946"/>
            <a:ext cx="4532810" cy="33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3419872" y="1204396"/>
            <a:ext cx="4824536" cy="1180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47864" y="3143250"/>
            <a:ext cx="4870350" cy="2583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67898" y="4589090"/>
            <a:ext cx="10759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b="1" dirty="0"/>
              <a:t>Stratum</a:t>
            </a:r>
          </a:p>
          <a:p>
            <a:r>
              <a:rPr lang="en-US" sz="1400" b="1" dirty="0" err="1"/>
              <a:t>functionalis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6628709" y="2933700"/>
            <a:ext cx="783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Stratum</a:t>
            </a:r>
          </a:p>
          <a:p>
            <a:r>
              <a:rPr lang="en-US" sz="1400" b="1" dirty="0"/>
              <a:t> basalis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28422" y="3748136"/>
            <a:ext cx="1146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Myometrium</a:t>
            </a:r>
          </a:p>
        </p:txBody>
      </p:sp>
    </p:spTree>
    <p:extLst>
      <p:ext uri="{BB962C8B-B14F-4D97-AF65-F5344CB8AC3E}">
        <p14:creationId xmlns:p14="http://schemas.microsoft.com/office/powerpoint/2010/main" val="1224090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 err="1"/>
              <a:t>Adenomyosis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2448272"/>
          </a:xfrm>
        </p:spPr>
        <p:txBody>
          <a:bodyPr>
            <a:normAutofit/>
          </a:bodyPr>
          <a:lstStyle/>
          <a:p>
            <a:r>
              <a:rPr lang="en-AU" dirty="0"/>
              <a:t>Presence of endometrial tissue in the uterine wall (</a:t>
            </a:r>
            <a:r>
              <a:rPr lang="en-AU" dirty="0" err="1"/>
              <a:t>myometrium</a:t>
            </a:r>
            <a:r>
              <a:rPr lang="en-AU" dirty="0"/>
              <a:t>)</a:t>
            </a:r>
          </a:p>
          <a:p>
            <a:r>
              <a:rPr lang="en-AU" dirty="0"/>
              <a:t>Closely related to endometriosis</a:t>
            </a:r>
          </a:p>
        </p:txBody>
      </p:sp>
      <p:pic>
        <p:nvPicPr>
          <p:cNvPr id="11" name="Picture 10" descr="Image result for Adenomyosis of the uterus macroscop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3447" r="32875" b="32027"/>
          <a:stretch/>
        </p:blipFill>
        <p:spPr bwMode="auto">
          <a:xfrm>
            <a:off x="842655" y="2717540"/>
            <a:ext cx="646564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5733256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Enlarged uterus		Thickened myometrium</a:t>
            </a:r>
          </a:p>
          <a:p>
            <a:r>
              <a:rPr lang="en-US" dirty="0"/>
              <a:t>			Trabecular appearance</a:t>
            </a:r>
          </a:p>
          <a:p>
            <a:r>
              <a:rPr lang="en-US" dirty="0"/>
              <a:t>			Multiple haemorrhagic foci</a:t>
            </a:r>
          </a:p>
        </p:txBody>
      </p:sp>
    </p:spTree>
    <p:extLst>
      <p:ext uri="{BB962C8B-B14F-4D97-AF65-F5344CB8AC3E}">
        <p14:creationId xmlns:p14="http://schemas.microsoft.com/office/powerpoint/2010/main" val="381843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Adenomyosis -Macroscopy</a:t>
            </a:r>
          </a:p>
        </p:txBody>
      </p:sp>
      <p:pic>
        <p:nvPicPr>
          <p:cNvPr id="4" name="Picture 2" descr="http://o.quizlet.com/6l-en34r0-J-uAJP0M2DuQ_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29912"/>
            <a:ext cx="3014500" cy="2851216"/>
          </a:xfrm>
          <a:prstGeom prst="rect">
            <a:avLst/>
          </a:prstGeom>
          <a:noFill/>
        </p:spPr>
      </p:pic>
      <p:pic>
        <p:nvPicPr>
          <p:cNvPr id="71682" name="Picture 2" descr="https://c1.staticflickr.com/5/4128/5036818444_03348406dd_z.jpg"/>
          <p:cNvPicPr>
            <a:picLocks noChangeAspect="1" noChangeArrowheads="1"/>
          </p:cNvPicPr>
          <p:nvPr/>
        </p:nvPicPr>
        <p:blipFill>
          <a:blip r:embed="rId3" cstate="print"/>
          <a:srcRect l="3615" t="17336" r="3568"/>
          <a:stretch>
            <a:fillRect/>
          </a:stretch>
        </p:blipFill>
        <p:spPr bwMode="auto">
          <a:xfrm rot="16200000">
            <a:off x="3627555" y="1900975"/>
            <a:ext cx="4616343" cy="274095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87824" y="5416120"/>
            <a:ext cx="6340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Macroscopy : Myometrium showing of </a:t>
            </a:r>
          </a:p>
          <a:p>
            <a:r>
              <a:rPr lang="en-AU" sz="2400" dirty="0"/>
              <a:t>                         haemorrhagic cysts of variable size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7970" y="44892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Myometrium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2408" y="112838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Serosal</a:t>
            </a:r>
            <a:r>
              <a:rPr lang="en-US" sz="1400" dirty="0"/>
              <a:t> </a:t>
            </a:r>
          </a:p>
          <a:p>
            <a:r>
              <a:rPr lang="en-US" sz="1400" dirty="0"/>
              <a:t>surface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1165" y="3059554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Endometrium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75493" y="2380181"/>
            <a:ext cx="576064" cy="2880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875052" y="4231427"/>
            <a:ext cx="576064" cy="2880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23728" y="1143000"/>
            <a:ext cx="3915665" cy="113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91680" y="3429000"/>
            <a:ext cx="4347713" cy="1987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1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41" y="-1860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Adenomyosis - Microscopy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6144" y="5997037"/>
            <a:ext cx="464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Normal endometrium </a:t>
            </a:r>
          </a:p>
        </p:txBody>
      </p:sp>
      <p:pic>
        <p:nvPicPr>
          <p:cNvPr id="6" name="Picture 2" descr="Image result for uterus with endometrium and myometrium histolog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3000"/>
          <a:stretch/>
        </p:blipFill>
        <p:spPr bwMode="auto">
          <a:xfrm rot="16200000">
            <a:off x="-697029" y="1616352"/>
            <a:ext cx="5040562" cy="36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denomyosis hist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r="7472"/>
          <a:stretch/>
        </p:blipFill>
        <p:spPr bwMode="auto">
          <a:xfrm>
            <a:off x="3779912" y="908717"/>
            <a:ext cx="5112570" cy="3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3203" y="4811856"/>
            <a:ext cx="48957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Endometrial stroma within the myometrium, with or without endometrial glands</a:t>
            </a:r>
            <a:br>
              <a:rPr lang="en-AU" sz="2400" dirty="0"/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01805" y="2528171"/>
            <a:ext cx="226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Endometrium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806" y="4653866"/>
            <a:ext cx="226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Myometrium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6046" y="1867051"/>
            <a:ext cx="226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Myometrium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88024" y="3068960"/>
            <a:ext cx="504056" cy="2880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9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Endometriosis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90340"/>
            <a:ext cx="8712968" cy="594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Presence of endometrial glands and stroma in abnormal locations </a:t>
            </a:r>
            <a:r>
              <a:rPr lang="en-US" sz="3000" b="1" u="sng" dirty="0"/>
              <a:t>outside </a:t>
            </a:r>
            <a:r>
              <a:rPr lang="en-US" sz="3000" dirty="0"/>
              <a:t>the uterus</a:t>
            </a:r>
          </a:p>
          <a:p>
            <a:r>
              <a:rPr lang="en-US" sz="3000" dirty="0"/>
              <a:t>Ovaries - Endometriotic cysts (chocolate cysts)</a:t>
            </a:r>
          </a:p>
          <a:p>
            <a:r>
              <a:rPr lang="en-US" sz="3000" dirty="0"/>
              <a:t>Uterine ligaments</a:t>
            </a:r>
          </a:p>
          <a:p>
            <a:r>
              <a:rPr lang="en-US" sz="3000" dirty="0"/>
              <a:t>Rectovaginal septum</a:t>
            </a:r>
          </a:p>
          <a:p>
            <a:r>
              <a:rPr lang="en-US" sz="3000" dirty="0"/>
              <a:t>Pelvic peritoneum</a:t>
            </a:r>
          </a:p>
          <a:p>
            <a:r>
              <a:rPr lang="en-US" sz="3000" dirty="0"/>
              <a:t>Laparotomy scars</a:t>
            </a:r>
          </a:p>
          <a:p>
            <a:r>
              <a:rPr lang="en-US" sz="3000" dirty="0"/>
              <a:t>Rarely -umbilicus, vagina, vulva, appendix, colon etc.</a:t>
            </a:r>
          </a:p>
        </p:txBody>
      </p:sp>
    </p:spTree>
    <p:extLst>
      <p:ext uri="{BB962C8B-B14F-4D97-AF65-F5344CB8AC3E}">
        <p14:creationId xmlns:p14="http://schemas.microsoft.com/office/powerpoint/2010/main" val="3533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img2.tfd.com/mk/L/X2604-L-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0757" y="836712"/>
            <a:ext cx="3723244" cy="309029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Myometrium - Neoplasms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12" y="1153653"/>
            <a:ext cx="8229600" cy="4929411"/>
          </a:xfrm>
        </p:spPr>
        <p:txBody>
          <a:bodyPr/>
          <a:lstStyle/>
          <a:p>
            <a:r>
              <a:rPr lang="en-AU" dirty="0"/>
              <a:t>Benign tumours</a:t>
            </a:r>
          </a:p>
          <a:p>
            <a:pPr lvl="1">
              <a:buNone/>
            </a:pPr>
            <a:r>
              <a:rPr lang="en-AU" dirty="0" err="1"/>
              <a:t>Leiomyoma</a:t>
            </a:r>
            <a:r>
              <a:rPr lang="en-AU" dirty="0"/>
              <a:t> (fibroid)</a:t>
            </a:r>
          </a:p>
          <a:p>
            <a:pPr lvl="1">
              <a:buNone/>
            </a:pPr>
            <a:r>
              <a:rPr lang="en-AU" dirty="0"/>
              <a:t>	Common</a:t>
            </a:r>
          </a:p>
          <a:p>
            <a:pPr lvl="1">
              <a:buNone/>
            </a:pPr>
            <a:r>
              <a:rPr lang="en-AU" dirty="0"/>
              <a:t>	Origin - smooth muscle</a:t>
            </a:r>
          </a:p>
          <a:p>
            <a:pPr lvl="1">
              <a:buNone/>
            </a:pPr>
            <a:r>
              <a:rPr lang="en-AU" dirty="0"/>
              <a:t>	Single / multiple</a:t>
            </a:r>
          </a:p>
          <a:p>
            <a:pPr lvl="1">
              <a:buNone/>
            </a:pPr>
            <a:r>
              <a:rPr lang="en-AU" dirty="0"/>
              <a:t>	Location – </a:t>
            </a:r>
            <a:r>
              <a:rPr lang="en-AU" dirty="0" err="1"/>
              <a:t>submucosal</a:t>
            </a:r>
            <a:r>
              <a:rPr lang="en-AU" dirty="0"/>
              <a:t>/ intramural/ </a:t>
            </a:r>
            <a:r>
              <a:rPr lang="en-AU" dirty="0" err="1"/>
              <a:t>subserosal</a:t>
            </a:r>
            <a:endParaRPr lang="en-AU" dirty="0"/>
          </a:p>
          <a:p>
            <a:pPr lvl="1">
              <a:buNone/>
            </a:pPr>
            <a:r>
              <a:rPr lang="en-AU" dirty="0"/>
              <a:t>	Partly hormone dependant</a:t>
            </a:r>
          </a:p>
          <a:p>
            <a:pPr lvl="1">
              <a:buNone/>
            </a:pPr>
            <a:r>
              <a:rPr lang="en-AU" dirty="0"/>
              <a:t>	Enlarge with OCP and pregnancy</a:t>
            </a:r>
          </a:p>
          <a:p>
            <a:pPr lvl="1">
              <a:buNone/>
            </a:pPr>
            <a:r>
              <a:rPr lang="en-AU" dirty="0"/>
              <a:t>	Regress/ calcify after menopause</a:t>
            </a:r>
          </a:p>
        </p:txBody>
      </p:sp>
      <p:pic>
        <p:nvPicPr>
          <p:cNvPr id="52226" name="Picture 2" descr="http://humpath.com/IMG/jpg/uterine_leiomyoma_0412_3.jpg"/>
          <p:cNvPicPr>
            <a:picLocks noChangeAspect="1" noChangeArrowheads="1"/>
          </p:cNvPicPr>
          <p:nvPr/>
        </p:nvPicPr>
        <p:blipFill>
          <a:blip r:embed="rId3" cstate="print"/>
          <a:srcRect l="1390" t="3847" r="5501" b="15360"/>
          <a:stretch>
            <a:fillRect/>
          </a:stretch>
        </p:blipFill>
        <p:spPr bwMode="auto">
          <a:xfrm>
            <a:off x="6228184" y="4365104"/>
            <a:ext cx="2740555" cy="1717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 err="1"/>
              <a:t>Leiomyoma</a:t>
            </a:r>
            <a:r>
              <a:rPr lang="en-AU" dirty="0"/>
              <a:t> - </a:t>
            </a:r>
            <a:r>
              <a:rPr lang="en-AU" dirty="0" err="1"/>
              <a:t>Macroscopy</a:t>
            </a:r>
            <a:r>
              <a:rPr lang="en-AU" dirty="0"/>
              <a:t> </a:t>
            </a:r>
          </a:p>
        </p:txBody>
      </p:sp>
      <p:pic>
        <p:nvPicPr>
          <p:cNvPr id="53250" name="Picture 2" descr="http://iheartautopsy.com/wp-content/uploads/2013/01/photo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507946" y="3324660"/>
            <a:ext cx="2583493" cy="3384376"/>
          </a:xfrm>
          <a:prstGeom prst="rect">
            <a:avLst/>
          </a:prstGeom>
          <a:noFill/>
        </p:spPr>
      </p:pic>
      <p:sp>
        <p:nvSpPr>
          <p:cNvPr id="53252" name="AutoShape 4" descr="data:image/jpeg;base64,/9j/4AAQSkZJRgABAQAAAQABAAD/2wCEAAkGBxQTEhUUExQWFRUVGBkYGRcYFxcYGhwdGBoXGBcaFxoYHSggGhwlHRgXIjEiJSkrLi4uFx8zODMsNygtLisBCgoKDg0OGhAQGiwkHyQsLCwsLCwsLCwsLCwsLCwsLCwsLCwsLCwsLCwsLCwsLCwsLCwsLCwsLCwsLCwsLCwsLP/AABEIAMMBAwMBIgACEQEDEQH/xAAbAAACAwEBAQAAAAAAAAAAAAAEBQIDBgABB//EADcQAAEDAgQEBAUDBAMAAwAAAAEAAhEDIQQSMUEFUWFxgZGh8BMiscHRMuHxBhRCUiNichWCkv/EABkBAAMBAQEAAAAAAAAAAAAAAAECAwQABf/EACQRAAICAgICAQUBAAAAAAAAAAABAhEDIRIxBEEyEyJRYXEU/9oADAMBAAIRAxEAPwDG/wBw7/Z3mVY2u7/Z3mhmuVoKwM9lBAru/wBneZVn9w+P1O//AEUO0rn1NkIrYdEnYx+md3mVOnXfpndO9yUG2exReFZ7srDxSDqeIdI+Z3SXHx31TOniSG/qd3BcfGAUpY0I6hUBEc7eaKOkrLH1nmbv23iZ03QeLruGpcDyzGU3IuLROul4gWQ9XCTsZnWJGkaAyfomJaElV5I/W7zPoqsLVdmjM6f/AEb9dUdicKQI5dErqUzMi0bfhBiuKHLKrv8AZ3mVa2s4aud5lC4TEAj6hSxWJDRPpukT3QjQRWxhaJLyJsLkknk0ak9AFcKuIa2RTqRrL35fJsz5kIXgWKFIvqvDTUPygm+QDVrOpJjwTOrVqYkFzyWM/wBWzJ5T1JT8UFRbAaPHHyQ4lsbhxI7QfqCVB3FXGcrnu8SAmj+DUmwLZokgS4jvG/RVCg0AkAgCZsR9brqSG+nYtmq4Wc/v8wHrcrVf0/w9mT58z3RfMSRfoTB8UBw7DkkPIgf4t1sdzFpKbUnhv6dttfPkjaG+k3osqYBkTla0DoAPC1u69ocNa6zSOpBG+2qsp42BkMD/ANW5c15VxoubQDcwRJGknl0XWP8ATaK+L/0g19I5SMwEjlO4nZfNMVh3NcWukESF9Jdi6knK63T3fdZ3iuDzOzEG+/1RdMjxlHsyWFeQ6J1WlwrrCN0mxnDoO/cX9D9kZg8RFib6ctfGy5KmTk3Q7w75IbzSThdYgPpHWm53oSPoisNivn7GEsx7vh4qpGhcHeDwPvKchV6GVe+m/wDKpeVYwix5qmp90GgxZTUMkCe+um6uY3n78VW3UnbQKNUk30991OWi8TypVcTZxA6LlCCFyjsfQnY5WZkJScpOqIuIOYU6tCoOI+qEq1NVLDzCeMQKdsYUazeaMpVOXmgKCMoUryizVDYew7flMcFT5fj66KnhuFLribe7wfun9HAmxuZGh6axZckM2ugepTIaCW7i8yLm88v4XCns1sXAALSbSJNvundHDfKZ0gzHvmjnYGSRESc22oA5ac0xNpGOqYA3+wj6JRjcDGlx781vzgYAOs38d7pdjeHDnE3jaTffyRE4/gwDqmT5uV3DfLufBU8SqOa/KQZADtjOYAsIi0XBRPGaXw6hIvEnTwI6r3jGHOcB0GKWHDS17XgNcP8AjGZlg4hrpH1kFCvZN6kl+Rh/T+BzNk3gW/JWjIy0S4T8tmD/AGeSGjwk9zBjRDYCjlbk/wAjYnk0C8cjNvFNHBrm0xfKKjdBcxOnkfFwS2bIw0fROAcOp06LWsaNBmO7nbknckpHxfAB7jDcrA4HQZjlJk30kiANVXw/HPgGbkyADLW7W/2O0neYTHE0zluRMZuZ3E+N1W00Yo4pY8lt9mQZw11MBmc5QLWEgXgE78lKlg7kkm5AgW2JufFN3svMaCPX8KFKgRFrl8+ET9FGj0U0kV0cCGmQ0Tq4m/YSbomlcGWh0k7dkzpUwWm1ybA7zoixw8Nba9vP2U6iZZ+RFaZkcXSY28ZffMbXSzHsAku0aR1nsn/EMGYcSTofWyT4rDuDSTNhM/SPDfqhso4poQVqI5fq5jy7L3/4ptyRYkQeSa/ABpsOpIaR4D62V1JrQMus9D6ghNZCUDJYzDFhkGY5305JdxiqKj2VB/oGuHItNr+PotVxDCgSNtj9j0WfxWFLXdHSJRslw9keHvzMIOoRNZlp56IPDMyv6FG1jaE3oi1UgemNFz1YLNkodzp0SNFInj4leKwtj2FyXihrMwKZXjRPX6eaOwpGUT81r6G/K8zClSpBzjy8PslEAzhHEWVDXEWO0+q1raAYw21EAgsP3lZbiQip3AT9CxYdg2yQn2Awu3iknC32C2/BaW8X96rqNcZaGXB8Ftsd+Up+3CCxKHwFGAOQgxOncJ2/CfEb8ttx+yahXKnsXMYLRMGxNrcpCNZTiCOZ18kRWwht8pJiOXKCZ93VtGmSwEz1mPsuoEsioGpU2kQ7Yn3dKeL4AgkjYSI9U64hhy1zHN0kT2mD9ZVONAdTnkZn0K5hhLaa6Z8k/qSl84Agkk+cflLfgzVaD/iGgc5geXbZOeP0D8Qf9nhosT+pwEwJJ10CDq08tarcnLUqMkhwP/G4icrrg20Nwp+jRxXNI0uGrBrcxu50k9DeAPFHYekfkiAGtdBP+zgBmPZocf8A7JPgTYA8p7ck+oG995H0sUpoob8FotmSLN0nWBuSmVfF5jAubCdomfTX+Vm6dcxlB/8ATuXOPI9kTTxMmwtoT35JlKic8HKXIcNygSTI0mfMz91KnBvoZ0+nilYcS4cgNEaKffofuimTljrthVKuGEkiRa+sRqi31nuBmWA6RrHO+iUVKhcQ0AhguTz6AkevUoqrUDrwfOUyZCeK2mCcRpjIbkxe5JkiDpyVGNG02JKNqAHYgTJneNBre8dLIKsJeJ28vTdBlobQvGAjScpNhy/aEceGgiQSDHPZEG8NbHI/VOHUQGAATO/hqikRyzcdGI4zwwASBB57+azWOwhghpneCII6ggQvoGPgyBYDV0iSRsJ21Wa4jhzq0g8wNfEIDK2jLEBx5OG0KsVIsUbi8PMmROoI2+4S7Eg7+aKZKcCwj5VUwdVFtXmV0zouYsURLz/sB4rlF7r6rkvINCTDuIsR8o8p27o/AA8kJk0lNsE8M0GZ3LQDuU0VZFukF1jYiAJ2Gg/KzXFGXn3zT2ri3HeOjQB66pJj3/NN3DfsmYiL+D9e63HCasAD6XXz/DVmtgh0+llrOFY0SI96XSs14txN/g8RDQOfuDfSOSecOJbBOkdTIH3WNwVfMfl+bqT6NjdafhhBP+XPXTwGqKDkj9pq6lUZGnUmDH1Qdb/qNYH5V1No1BMnnG3v0UX1coJ7Kh58dMq4h8zO2n3SnG1g1sjy8stvMJpU+YgTMa8hZZniknNYFoNxv7CnJm3xoXpmN4yc1ZhIn/kYYEj/ADaToQdNwQgsTh4qYhuXKW1CYJMiXkxck6HcnuieMOyvzAxpz+xn1Cq4s8/3NR3VroyvZq1pILahLhfmTzFlP0bHrIv4NOF4Rj3w8kMDXE5YkwLNvoCdTGgROHxBPzO/UIkzN4vc66aoHA4rKY/xPXmicXWsdZzCI6gzptv4Ieii+V2XUKpI6n0CNoG4Ea3UXYcBrGtg5hJkmADfa5/ZEhkOBLm2nKA2CbbSSlo0qSotwwM9Db7hOMOC6zo27IJjYDf58VYyuLxoBP5Tx0ZMtz6GVTCADM5zYO1z/CpBaeyFYS6509+q9qwNPL7p7ILG1pvZZWeB+BsgfiXvA9V7UaSF1LDcxZI7ZeMVFbLsK8THkN/JaFrAWjNrHgk+EwgiQY7D8p9h6RgQXdZAVII8/wAuSvQox3DmuHzD0+tlnn4FsZcsH3HQT2W1xUgTFh796pViaLXtJEXEhdJHYcrrZhMTw5zDtfv90nx+EmbQd9FueJ8NMdOhn0KSY6kCOu/2KUu97MJlgwVzBJKM4tQymQhaJ5LmTaIGieS9VjgFyALAaFLM0GOiPIDQOaC4X+kidp9lWmNz6KsejJK7BsdigAUsYM93X5dOyvx/6w3+UbhKIzhp0iZ6pGzRihYpqUYvt9Ex4fWIlpsfqEeeH5iWtGeBcjbyQFTC5bT84jIRcEbtcZseWsoPZeKUWbLg2KnKNht37LR4LFw0kncCJ1kiAB0C+b8K4hl+/wBIWl4fxQaauMXN8o6fjcpbNHGz6TTxpABJIvfQWJgC3kpYrEReNri4B0uLai3qshS4nBbqGgze7idb/XwRGI4sM4ynNGUd7ydPBNzJ/wCbdmg/vhJh0ZryO07pVXrgOOYfqN/Hcd0AcVDtZJId2kmAOkT5qT35oB29j7pbsqoKIk/qZwmRbt6aaJMMaarsz3lzsoGZxJOVtgL6ASbdSiuOPN7pG0QJGomfNchJyVodEkQJ7GeVwigcwYwHL/yG/TKT9R6pdh6mcAeR3kaKw1cpnlFkaOcndmupVyGA6lrQJEbSPooYfEEOM3JteSR+yVYPFveAIAB/yMwOX2UP7l+YAuymL2IIOkXFhPW6nI14WmqNPTrjMLyJ+07KWGriM0WJIHrbvZIaFc6gOc4EQbhoI5k2iNk34PVcS8mJJmOQIBt6eS5MacaVjgVIFxE7LqbS6+gQ4+d4CeUsNBA5BUWzFlksf9BDTAC8gyAmH9tmd2ufHT6H0V9PA3BKfiZX5EV2UYSgQJF78phNaAgKVNsQAFZColRgyZHNlNYSLX9Esr0GjUdIP2RuIrQYGqFxDZ1QZTEmhRVq2IOomJ3CyvF+fWCtJjWwTZIsa4XnQ/wos9OMUkZLiABB6pNh3ptjnw5w05fdI6bvmPvqiiWRUFF3u65UGqPYXLuJKwXhbrxzV76GX9RPYJPhsXleJ2KJx+Oh5Bv+4sqdGZ2wfEvHxREAJ7RaDDpAgC3Pl3WYx9dziKjrkBosAP0iLxvpfon2AxIyyCdLREeuiSRp8d+jTUcQwUntyMl8TUlwcABdoAIbeP1HQT0gHimGMZMhAdBAIIsf0wDoNwVThsbMCbgtjLIykEFuW/6gQL6p9gKza2Iz4p78jpc54zOc5waAxoA0B0kC2WLTK5Ox5RcXfoxWJpHNJPz2EnR8QNdnR4bIzh+IA3vuDseqc1aTDDSAXQMw2By3HXdI+IYMNd8h15TPPUaiOaVorDI4jX+/vZ1+m0/dWf3xERrAHhyvz8ykbaVUXj6j7H6qzDvdyg8+SVxZojmiaSjiiDJMHvfpKuZjbkkpLQY51wPfcpnheHFx+byuikLPImC1mGs6APl3KhisKGAhaNuFy2GkJZiaQi4OvspiAswzMvfVX0mzY39/wrGNGnfbkupazzQGSHuAeIiLREbRAXmKcaRi7mSb/wCQsIHUdVTQrQbdCO0HzsjquIYD8TVsN2k9reUIMtF0wIYv4jmsb+qZNtBIO+psU4oQ0XdfUzvNh6AWQuKqtL2Op3DZuIkSBqCR16rnuzXG+o66HXTaymzXDfY34NWl5PWB4FP34uST4LHcIfFpjU8inmGxEyBcBUhLRm8nCnKx1wzFD5jOrj6CEfh64Pis5hHRmAvc6c+qbYN8c+35VYs83PhStocsK9cEPSrW2VpfZOYGqBMRSGt5G6ExDTrPoiq7uk+KU8QrubrPglkzXgi20C40G8xO0LMcTs07R83nqmfEcZHX3zSHiOIBdAO3sKV2ejxcUJOINBdKztQw8/8ApNa/EAwEu0IMDnySmqyGS6xNz43TIz5Dx7jJ/C5e1InfwXJ6MvIQVDdRJ3PZEOYO5Xf2wOunJBOxHoEJzCBMIjh1Ut+U2Ox6e/qiHUYHLb7oN9CYI9xqi1YIz4uzQYWsAJO1/WE1wONLB8v6oPeTEfdY2nXcJBv3nRWO4uQQMsnvGvVT4s3LyINbNTWxe3IRH1nugsNig+ob20k784SipiHvsTA5CfU7qVJhAkafhdRzyp9GwovPvYL2h+o8jr092QHCcZnb/wBkxoUdTHjy6rgpIZ4YXgDpKYMsl2FfEDlvp5I9jxqR+ULKqKLKoJENtG6HxFOQLdJgdFbSdJgd78guqCYm8a7kb6oWPxEuPoxdtyPyEGKl5FtLcuifvZaTeJg+9tr8kmxlHKd7SD079d0RW60GMIvfa3rp6onC1A4iYn9Q522B97pQXWntMeI/CKoEiHRoduvIIMMWN6LvmG5BjqRqD4aqzECDIBvfUEgixtMwgatcNLrgH5SCTr07zPormYiwcQII1BBGsbwlZqgy+m4ZrEib9euuia4LEH/Aj/1qBzj/AGPa3NKPiiZgGOYF+ZA/CLoY0f5TpbX0QQ8/uQ9o1o+VsxO99bzfmU2oC07rPYZ3yzuTc9e3dNRisoAEmyrFmDNjvSG1KsRqftdXuxAG5+qTtxIcOXX3opl5O5Pvsn5GKWDewqvxAAG3n+yQ8Ux4dYAx3Nz9lZjZMyBHMhJMcBHzfN4j2FOcmb/GwQjsU8V4jcgX2t+f3STFYmBMxAMphXaS6IAhZzir8zsgNjM9gkiXytUCUwajviPFv8R0G5RbMUKdag8gkMqNeQ0lriGkEwbQbKkySLQ0i3YfRB4qpeVVHn5FaHhw7ajn1HRNSpUqb2+I9zwLcg4DwXLqTWuaDcyBz5LlUwmVY26JYzRF8EpUMleriJORsUqYdBfUcfltrlAmdroSkCBfW0+CnFpDyTZRjhtvc+n4QbNRHOfNNBR+IYkBxNpIA6ydhAS+q/KNIPUXCf8AZL9Ffxg28X5dVBrC52Z2omBsFSDJk66eCLwrZslbKwgX0qUBTp2BHXoi6dO31KrDLwlNCRdw0w7MFocPXnTpI97pDhmQj6FWErNEEPqT9Pr+bK+piLA+JMeyl1GtGnZXUhJ6HU+9ECiDMNVM9L6/uj6brQ3U876efbRL2tGaDaJvJ7j8eKKoi8yAd4/ey4NntSxIEGZN4/VFpAcCQTreehVuIwIc27iHEARMtMaknz80OanzAEjLsCAbxJ9yrsM4BxIJkCW9RFxE7EooSf5MxjaLmFzSI1I7awFFmNIHSBp0K1+Jayo2CLQDef1HS+3QzuslisJ8N0bScp+oI+yaiPJsb4HGB+UjWex5lMWYLQgC5sdALTeNSsXRq/DeA4HITtqCNC2eU+sLUU8U8wS8QNMkiZtJBmO2iRo045l1WmTYWI9fYVZMEct/z3XrG5jBJJ2207aq6jRgkmRrM/tul4mj6iGFLEQB4fyrqeOg3BiD5/wldakWEZReYtYHc/ypDEFtovFouPTRds7kh9w+sXaze/LUm3gE/wANXgX0Xz1/HmUj8xnnAJVzf6vpbVI6EH6p4ujNmgpmp4lixeffksjjsdeAfHVLcd/U1Mk5S6of+s+CWVq9eqZgUx1gujoIt4oPY8WoKkE8T4i1o5T2SOhTLi6o7wHTYI1vDw0yZcebvdvVCYwZXWJynXe46IrQkm5E2klpJ1Sus5M6bwRGb7fZLq4kgBMZ5hFBzsogn1XKWaLBsx1XI2Z+Ioc+ZO5JJta+w6fhetqwqWtUtUiQLLKuJkQLAEmdT298kLj6xdE7WFoGg8z16ots2gCyFxrP0pxKVg1EI/DsHYdlTTwxiVdTPsIM0wQzpGRZe4inoRy/lEcCpB9QBz6LAwZ/+f4gpvykAsc5g+WQTqRpurqtJodUaHMcGvMOpuLqZBu003G5bBA52g6Lq0c5LlQAx8WVjanVVOblN97SvBPl7/KUqmNsFUndNwyByuOWvikfC3DeNE+p1JE+/Dl3QKWQedxI02+qtp1Qb97zH0USJJBvN55CNuiHg5jrDBmNiYaNXHkJIEnmidYzmS2LGQbTPu/REsMawcsmIBiNtLXSoVi2CeetvYTGnjgRYA3vz5X2XAGBqAEOETEGxykTuOaFx2Fa9u5zagQTawIJ7r0uOSWmSDMGNAYPLZW0H2M6iCBumROSMhxHBlsseL7O58iqOGY80zkeYG3LqtniMK2o2HCZItGkgkunMYMgDS89Ehx/9OkE5QSBsSJC6jkwkcQbSAfvsOfMIN+Jq1iImPKOiWjh7s2ttDO3gnUfDAAykDWOe5QHTPG4LENuDfo8SqcTiK7hkf3/AMQT30RYxQ5L2pWJGsjzSlUwKhww/qq6crkeJRtDD0+bSOQA/CpzcrdlH4xG89fzCA6pjL+zGgsO4+wsrBgg0Zt4sLkH1CGwmNm0x2n7K+piQGkk3CKFkhXjyRsI5gj6FKcQQ4i5zT76JoQ79To+bYiY6IX4QDpPWFxzaSAMecoFr79t0uofqPQIzHmUJRpSSUZOkZZbCD70XKJorxQ5goTyVNrV6ymrGtWjozUethDY1sweSLAC8qNn3+U1gohhqoIA3XtemBfQ9rfshP0n8FFurEjT7oGiDLKVYD390WK1pSYuKtZW2Qso0mMq5BFuSHJIuNxvof3Vbapt29EO+uQImByC4WWgzCYm6fYXFWWNpOOo0BiU9w1a3aEGPjlZpade+xHJwlptEuB1jUDmFJpORwDj8wbmkiHZDLCY3BGqUsq2RlOtItvb8rrKOJfTqeg3GttV3xi0wAIMHSPBeVHjO4gbmAAAABZlmwAcoExq4kqtrgRpA9f41REscUsXMggGRFrR4okVZF7baeVwUio1C099P3RoqWA1n2QFxwypEECbkaGfxv3RVeiOuZvn298ktwr7C9zHLv48kS98s1hwInnB3KILK8ZQY4GQBFrayPFJXNcLajYp/Wg3I+Y+v7pXYk97hcL0xYDBVraytr0LfdAVJCFDqQWyoF639JSx9WF5/de5QHUg1xh0+im2tmcM2g23QjcYOa5+JB/ZChnkGdeu2J5+9kFUIN5/lCuqnY25e9FH+52iSdALlMRciGNMqIbkF4BUHkiHO8Bc+avwNUu+YOIBtAMSNw4DUdCs+WdioGqF82EjnP7Lkc4iVyjzDaEBCkuUHhbjMelyiXHl4e9V6FJpP7rrDxKa1IzBBB5ER6FUAEI8uJEEyNunZR+FKVyHUWB5lEFFtofMJ5rq/D3sdlfTcDDSLHRwBaRzBG64ewdtXp4qo0p0F0YzCu5H6I3B0QJBEdf3SSmkNxsHpYcBmXz7r2i+LRdp16Jg6mCEHXpX6+7FTjk2HjXReXECNlOhiII9+CpoYqBDvsvKvTT3orjRyemPaNXMLanW6JpVBIPS4nQ6eASTBVrx9kxNSQBE3vYdEUGSCX330vf6K2i+PPRCNG17dZ81YbQZn3seSYnYypD880S+qJaQN+doOqW06oBvO3ra/wCUSXgSDzmdo+2645djEsgQDYib7EewgyLmd7/lWVa5FIb3M30FjdLKWMDpnt1nmhY3D2WVnR2PNAVTNjb3yRdWrzKCrwb6rgUCVqKBcwlG1XoYOvogNQPnylWiu3x8lU47+SpcC5wHvrC4R6D8FSdVp1KoDQykaYcC45v+R2VpAi4nW9kywZ+E7NTcabrjM0kG4gjqOhS7hwircEfLAtY7x10lM6hBOwsNN431tNtLLLmnukCK/IDWAdAGgXnxcliJ5EfdWVKAmfW6CrPvA8EipoY8e4zv4LlVk92XJgArzC95Lq1FwAn/ACBI8LH7LxgWt7IRPYUwF61egJLHR4ArGhRDVcwJGysUesZPvur6dMiSDrqPfgo0hyRpyycsxaJiZgTcWiZjpCk5tFeNlAPRT+ECrvh7xbdRfS3Ci5DJFLsP70QOMYR56/lOKbptoqcXRlp7IRm09gaFLqJIluvXRQp1DuI8/VEYSq0WJvqvMXrmbchaoZGnRCUfZXRflN00ZVm45bIFjg4SI6jl16KWQ0z0Pp+y0HKd6YxZX0veb7ehV+eeU+U+sFKw7kdfJefGcLzp5/RFHSQ1p1dp1HvVWvqnY++6Usxt436/bmr21eRj3eyInQ7wVYPEF0bEG2vMfdC4pwaSBeNx633QHxQbOAnt78lW54AsPr9kB1IvdXnVUVa2w7od1Ynkh3VkB7LXO1XtCnmzCQCGk3MTGw5nkFQ5wIaQTNw4bay0g9jHgFU05jbQbrqFlI8c/wBnZPsDwlzBme3LeMrrOEgEOym+Vw0dEWS/CYSbWG9zr7C0AJtJJygAZiSY2AnaPBRzzUVQituwao24PI+yF45nWDrJ/ZX1AgiSJANliTsoVYmr8pOwIBPImSJ8jdA07mVLGGT15qBJiFeK0dRIuXKp1S/v7r1NR1BfEb0xP/R3i4HMQNpS6m0SF4uWl9syw6JuEG3I/VewuXIeiqJNHvzUm6hcuUJF4hLRZEYfUfleLlH2UHHGqYa6mWtDfiUmucGgNaTmeJyiwsBoAl5PvxXLkmT5MXH8UV4kQJGohe4o/RcuSLsZimiPfirHrxcrvskUaOBG+qY8NucpuI0PYL1ctmH4kMgK5gD3DYTb8Kw6BcuTFV8SuswZXGBY28lCkZDpvAsuXJhGW5iuOp8fsvVyByBap1VZ/K5cuCyFcXjZG0Gj5esrxciTfZZwWu5rnVAfnbcGAbg2sbeC0DqhPzEy51yeZJk/VcuWDyH948CD3HKemnjqgn/n7LlylEoLZ36qBK5croJI0hyXLlyFh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3254" name="AutoShape 6" descr="data:image/jpeg;base64,/9j/4AAQSkZJRgABAQAAAQABAAD/2wCEAAkGBxQTEhUUExQWFRUVGBkYGRcYFxcYGhwdGBoXGBcaFxoYHSggGhwlHRgXIjEiJSkrLi4uFx8zODMsNygtLisBCgoKDg0OGhAQGiwkHyQsLCwsLCwsLCwsLCwsLCwsLCwsLCwsLCwsLCwsLCwsLCwsLCwsLCwsLCwsLCwsLCwsLP/AABEIAMMBAwMBIgACEQEDEQH/xAAbAAACAwEBAQAAAAAAAAAAAAAEBQIDBgABB//EADcQAAEDAgQEBAUDBAMAAwAAAAEAAhEDIQQSMUEFUWFxgZGh8BMiscHRMuHxBhRCUiNichWCkv/EABkBAAMBAQEAAAAAAAAAAAAAAAECAwQABf/EACQRAAICAgICAQUBAAAAAAAAAAABAhEDIRIxBEEyEyJRYXEU/9oADAMBAAIRAxEAPwDG/wBw7/Z3mVY2u7/Z3mhmuVoKwM9lBAru/wBneZVn9w+P1O//AEUO0rn1NkIrYdEnYx+md3mVOnXfpndO9yUG2exReFZ7srDxSDqeIdI+Z3SXHx31TOniSG/qd3BcfGAUpY0I6hUBEc7eaKOkrLH1nmbv23iZ03QeLruGpcDyzGU3IuLROul4gWQ9XCTsZnWJGkaAyfomJaElV5I/W7zPoqsLVdmjM6f/AEb9dUdicKQI5dErqUzMi0bfhBiuKHLKrv8AZ3mVa2s4aud5lC4TEAj6hSxWJDRPpukT3QjQRWxhaJLyJsLkknk0ak9AFcKuIa2RTqRrL35fJsz5kIXgWKFIvqvDTUPygm+QDVrOpJjwTOrVqYkFzyWM/wBWzJ5T1JT8UFRbAaPHHyQ4lsbhxI7QfqCVB3FXGcrnu8SAmj+DUmwLZokgS4jvG/RVCg0AkAgCZsR9brqSG+nYtmq4Wc/v8wHrcrVf0/w9mT58z3RfMSRfoTB8UBw7DkkPIgf4t1sdzFpKbUnhv6dttfPkjaG+k3osqYBkTla0DoAPC1u69ocNa6zSOpBG+2qsp42BkMD/ANW5c15VxoubQDcwRJGknl0XWP8ATaK+L/0g19I5SMwEjlO4nZfNMVh3NcWukESF9Jdi6knK63T3fdZ3iuDzOzEG+/1RdMjxlHsyWFeQ6J1WlwrrCN0mxnDoO/cX9D9kZg8RFib6ctfGy5KmTk3Q7w75IbzSThdYgPpHWm53oSPoisNivn7GEsx7vh4qpGhcHeDwPvKchV6GVe+m/wDKpeVYwix5qmp90GgxZTUMkCe+um6uY3n78VW3UnbQKNUk30991OWi8TypVcTZxA6LlCCFyjsfQnY5WZkJScpOqIuIOYU6tCoOI+qEq1NVLDzCeMQKdsYUazeaMpVOXmgKCMoUryizVDYew7flMcFT5fj66KnhuFLribe7wfun9HAmxuZGh6axZckM2ugepTIaCW7i8yLm88v4XCns1sXAALSbSJNvundHDfKZ0gzHvmjnYGSRESc22oA5ac0xNpGOqYA3+wj6JRjcDGlx781vzgYAOs38d7pdjeHDnE3jaTffyRE4/gwDqmT5uV3DfLufBU8SqOa/KQZADtjOYAsIi0XBRPGaXw6hIvEnTwI6r3jGHOcB0GKWHDS17XgNcP8AjGZlg4hrpH1kFCvZN6kl+Rh/T+BzNk3gW/JWjIy0S4T8tmD/AGeSGjwk9zBjRDYCjlbk/wAjYnk0C8cjNvFNHBrm0xfKKjdBcxOnkfFwS2bIw0fROAcOp06LWsaNBmO7nbknckpHxfAB7jDcrA4HQZjlJk30kiANVXw/HPgGbkyADLW7W/2O0neYTHE0zluRMZuZ3E+N1W00Yo4pY8lt9mQZw11MBmc5QLWEgXgE78lKlg7kkm5AgW2JufFN3svMaCPX8KFKgRFrl8+ET9FGj0U0kV0cCGmQ0Tq4m/YSbomlcGWh0k7dkzpUwWm1ybA7zoixw8Nba9vP2U6iZZ+RFaZkcXSY28ZffMbXSzHsAku0aR1nsn/EMGYcSTofWyT4rDuDSTNhM/SPDfqhso4poQVqI5fq5jy7L3/4ptyRYkQeSa/ABpsOpIaR4D62V1JrQMus9D6ghNZCUDJYzDFhkGY5305JdxiqKj2VB/oGuHItNr+PotVxDCgSNtj9j0WfxWFLXdHSJRslw9keHvzMIOoRNZlp56IPDMyv6FG1jaE3oi1UgemNFz1YLNkodzp0SNFInj4leKwtj2FyXihrMwKZXjRPX6eaOwpGUT81r6G/K8zClSpBzjy8PslEAzhHEWVDXEWO0+q1raAYw21EAgsP3lZbiQip3AT9CxYdg2yQn2Awu3iknC32C2/BaW8X96rqNcZaGXB8Ftsd+Up+3CCxKHwFGAOQgxOncJ2/CfEb8ttx+yahXKnsXMYLRMGxNrcpCNZTiCOZ18kRWwht8pJiOXKCZ93VtGmSwEz1mPsuoEsioGpU2kQ7Yn3dKeL4AgkjYSI9U64hhy1zHN0kT2mD9ZVONAdTnkZn0K5hhLaa6Z8k/qSl84Agkk+cflLfgzVaD/iGgc5geXbZOeP0D8Qf9nhosT+pwEwJJ10CDq08tarcnLUqMkhwP/G4icrrg20Nwp+jRxXNI0uGrBrcxu50k9DeAPFHYekfkiAGtdBP+zgBmPZocf8A7JPgTYA8p7ck+oG995H0sUpoob8FotmSLN0nWBuSmVfF5jAubCdomfTX+Vm6dcxlB/8ATuXOPI9kTTxMmwtoT35JlKic8HKXIcNygSTI0mfMz91KnBvoZ0+nilYcS4cgNEaKffofuimTljrthVKuGEkiRa+sRqi31nuBmWA6RrHO+iUVKhcQ0AhguTz6AkevUoqrUDrwfOUyZCeK2mCcRpjIbkxe5JkiDpyVGNG02JKNqAHYgTJneNBre8dLIKsJeJ28vTdBlobQvGAjScpNhy/aEceGgiQSDHPZEG8NbHI/VOHUQGAATO/hqikRyzcdGI4zwwASBB57+azWOwhghpneCII6ggQvoGPgyBYDV0iSRsJ21Wa4jhzq0g8wNfEIDK2jLEBx5OG0KsVIsUbi8PMmROoI2+4S7Eg7+aKZKcCwj5VUwdVFtXmV0zouYsURLz/sB4rlF7r6rkvINCTDuIsR8o8p27o/AA8kJk0lNsE8M0GZ3LQDuU0VZFukF1jYiAJ2Gg/KzXFGXn3zT2ri3HeOjQB66pJj3/NN3DfsmYiL+D9e63HCasAD6XXz/DVmtgh0+llrOFY0SI96XSs14txN/g8RDQOfuDfSOSecOJbBOkdTIH3WNwVfMfl+bqT6NjdafhhBP+XPXTwGqKDkj9pq6lUZGnUmDH1Qdb/qNYH5V1No1BMnnG3v0UX1coJ7Kh58dMq4h8zO2n3SnG1g1sjy8stvMJpU+YgTMa8hZZniknNYFoNxv7CnJm3xoXpmN4yc1ZhIn/kYYEj/ADaToQdNwQgsTh4qYhuXKW1CYJMiXkxck6HcnuieMOyvzAxpz+xn1Cq4s8/3NR3VroyvZq1pILahLhfmTzFlP0bHrIv4NOF4Rj3w8kMDXE5YkwLNvoCdTGgROHxBPzO/UIkzN4vc66aoHA4rKY/xPXmicXWsdZzCI6gzptv4Ieii+V2XUKpI6n0CNoG4Ea3UXYcBrGtg5hJkmADfa5/ZEhkOBLm2nKA2CbbSSlo0qSotwwM9Db7hOMOC6zo27IJjYDf58VYyuLxoBP5Tx0ZMtz6GVTCADM5zYO1z/CpBaeyFYS6509+q9qwNPL7p7ILG1pvZZWeB+BsgfiXvA9V7UaSF1LDcxZI7ZeMVFbLsK8THkN/JaFrAWjNrHgk+EwgiQY7D8p9h6RgQXdZAVII8/wAuSvQox3DmuHzD0+tlnn4FsZcsH3HQT2W1xUgTFh796pViaLXtJEXEhdJHYcrrZhMTw5zDtfv90nx+EmbQd9FueJ8NMdOhn0KSY6kCOu/2KUu97MJlgwVzBJKM4tQymQhaJ5LmTaIGieS9VjgFyALAaFLM0GOiPIDQOaC4X+kidp9lWmNz6KsejJK7BsdigAUsYM93X5dOyvx/6w3+UbhKIzhp0iZ6pGzRihYpqUYvt9Ex4fWIlpsfqEeeH5iWtGeBcjbyQFTC5bT84jIRcEbtcZseWsoPZeKUWbLg2KnKNht37LR4LFw0kncCJ1kiAB0C+b8K4hl+/wBIWl4fxQaauMXN8o6fjcpbNHGz6TTxpABJIvfQWJgC3kpYrEReNri4B0uLai3qshS4nBbqGgze7idb/XwRGI4sM4ynNGUd7ydPBNzJ/wCbdmg/vhJh0ZryO07pVXrgOOYfqN/Hcd0AcVDtZJId2kmAOkT5qT35oB29j7pbsqoKIk/qZwmRbt6aaJMMaarsz3lzsoGZxJOVtgL6ASbdSiuOPN7pG0QJGomfNchJyVodEkQJ7GeVwigcwYwHL/yG/TKT9R6pdh6mcAeR3kaKw1cpnlFkaOcndmupVyGA6lrQJEbSPooYfEEOM3JteSR+yVYPFveAIAB/yMwOX2UP7l+YAuymL2IIOkXFhPW6nI14WmqNPTrjMLyJ+07KWGriM0WJIHrbvZIaFc6gOc4EQbhoI5k2iNk34PVcS8mJJmOQIBt6eS5MacaVjgVIFxE7LqbS6+gQ4+d4CeUsNBA5BUWzFlksf9BDTAC8gyAmH9tmd2ufHT6H0V9PA3BKfiZX5EV2UYSgQJF78phNaAgKVNsQAFZColRgyZHNlNYSLX9Esr0GjUdIP2RuIrQYGqFxDZ1QZTEmhRVq2IOomJ3CyvF+fWCtJjWwTZIsa4XnQ/wos9OMUkZLiABB6pNh3ptjnw5w05fdI6bvmPvqiiWRUFF3u65UGqPYXLuJKwXhbrxzV76GX9RPYJPhsXleJ2KJx+Oh5Bv+4sqdGZ2wfEvHxREAJ7RaDDpAgC3Pl3WYx9dziKjrkBosAP0iLxvpfon2AxIyyCdLREeuiSRp8d+jTUcQwUntyMl8TUlwcABdoAIbeP1HQT0gHimGMZMhAdBAIIsf0wDoNwVThsbMCbgtjLIykEFuW/6gQL6p9gKza2Iz4p78jpc54zOc5waAxoA0B0kC2WLTK5Ox5RcXfoxWJpHNJPz2EnR8QNdnR4bIzh+IA3vuDseqc1aTDDSAXQMw2By3HXdI+IYMNd8h15TPPUaiOaVorDI4jX+/vZ1+m0/dWf3xERrAHhyvz8ykbaVUXj6j7H6qzDvdyg8+SVxZojmiaSjiiDJMHvfpKuZjbkkpLQY51wPfcpnheHFx+byuikLPImC1mGs6APl3KhisKGAhaNuFy2GkJZiaQi4OvspiAswzMvfVX0mzY39/wrGNGnfbkupazzQGSHuAeIiLREbRAXmKcaRi7mSb/wCQsIHUdVTQrQbdCO0HzsjquIYD8TVsN2k9reUIMtF0wIYv4jmsb+qZNtBIO+psU4oQ0XdfUzvNh6AWQuKqtL2Op3DZuIkSBqCR16rnuzXG+o66HXTaymzXDfY34NWl5PWB4FP34uST4LHcIfFpjU8inmGxEyBcBUhLRm8nCnKx1wzFD5jOrj6CEfh64Pis5hHRmAvc6c+qbYN8c+35VYs83PhStocsK9cEPSrW2VpfZOYGqBMRSGt5G6ExDTrPoiq7uk+KU8QrubrPglkzXgi20C40G8xO0LMcTs07R83nqmfEcZHX3zSHiOIBdAO3sKV2ejxcUJOINBdKztQw8/8ApNa/EAwEu0IMDnySmqyGS6xNz43TIz5Dx7jJ/C5e1InfwXJ6MvIQVDdRJ3PZEOYO5Xf2wOunJBOxHoEJzCBMIjh1Ut+U2Ox6e/qiHUYHLb7oN9CYI9xqi1YIz4uzQYWsAJO1/WE1wONLB8v6oPeTEfdY2nXcJBv3nRWO4uQQMsnvGvVT4s3LyINbNTWxe3IRH1nugsNig+ob20k784SipiHvsTA5CfU7qVJhAkafhdRzyp9GwovPvYL2h+o8jr092QHCcZnb/wBkxoUdTHjy6rgpIZ4YXgDpKYMsl2FfEDlvp5I9jxqR+ULKqKLKoJENtG6HxFOQLdJgdFbSdJgd78guqCYm8a7kb6oWPxEuPoxdtyPyEGKl5FtLcuifvZaTeJg+9tr8kmxlHKd7SD079d0RW60GMIvfa3rp6onC1A4iYn9Q522B97pQXWntMeI/CKoEiHRoduvIIMMWN6LvmG5BjqRqD4aqzECDIBvfUEgixtMwgatcNLrgH5SCTr07zPormYiwcQII1BBGsbwlZqgy+m4ZrEib9euuia4LEH/Aj/1qBzj/AGPa3NKPiiZgGOYF+ZA/CLoY0f5TpbX0QQ8/uQ9o1o+VsxO99bzfmU2oC07rPYZ3yzuTc9e3dNRisoAEmyrFmDNjvSG1KsRqftdXuxAG5+qTtxIcOXX3opl5O5Pvsn5GKWDewqvxAAG3n+yQ8Ux4dYAx3Nz9lZjZMyBHMhJMcBHzfN4j2FOcmb/GwQjsU8V4jcgX2t+f3STFYmBMxAMphXaS6IAhZzir8zsgNjM9gkiXytUCUwajviPFv8R0G5RbMUKdag8gkMqNeQ0lriGkEwbQbKkySLQ0i3YfRB4qpeVVHn5FaHhw7ajn1HRNSpUqb2+I9zwLcg4DwXLqTWuaDcyBz5LlUwmVY26JYzRF8EpUMleriJORsUqYdBfUcfltrlAmdroSkCBfW0+CnFpDyTZRjhtvc+n4QbNRHOfNNBR+IYkBxNpIA6ydhAS+q/KNIPUXCf8AZL9Ffxg28X5dVBrC52Z2omBsFSDJk66eCLwrZslbKwgX0qUBTp2BHXoi6dO31KrDLwlNCRdw0w7MFocPXnTpI97pDhmQj6FWErNEEPqT9Pr+bK+piLA+JMeyl1GtGnZXUhJ6HU+9ECiDMNVM9L6/uj6brQ3U876efbRL2tGaDaJvJ7j8eKKoi8yAd4/ey4NntSxIEGZN4/VFpAcCQTreehVuIwIc27iHEARMtMaknz80OanzAEjLsCAbxJ9yrsM4BxIJkCW9RFxE7EooSf5MxjaLmFzSI1I7awFFmNIHSBp0K1+Jayo2CLQDef1HS+3QzuslisJ8N0bScp+oI+yaiPJsb4HGB+UjWex5lMWYLQgC5sdALTeNSsXRq/DeA4HITtqCNC2eU+sLUU8U8wS8QNMkiZtJBmO2iRo045l1WmTYWI9fYVZMEct/z3XrG5jBJJ2207aq6jRgkmRrM/tul4mj6iGFLEQB4fyrqeOg3BiD5/wldakWEZReYtYHc/ypDEFtovFouPTRds7kh9w+sXaze/LUm3gE/wANXgX0Xz1/HmUj8xnnAJVzf6vpbVI6EH6p4ujNmgpmp4lixeffksjjsdeAfHVLcd/U1Mk5S6of+s+CWVq9eqZgUx1gujoIt4oPY8WoKkE8T4i1o5T2SOhTLi6o7wHTYI1vDw0yZcebvdvVCYwZXWJynXe46IrQkm5E2klpJ1Sus5M6bwRGb7fZLq4kgBMZ5hFBzsogn1XKWaLBsx1XI2Z+Ioc+ZO5JJta+w6fhetqwqWtUtUiQLLKuJkQLAEmdT298kLj6xdE7WFoGg8z16ots2gCyFxrP0pxKVg1EI/DsHYdlTTwxiVdTPsIM0wQzpGRZe4inoRy/lEcCpB9QBz6LAwZ/+f4gpvykAsc5g+WQTqRpurqtJodUaHMcGvMOpuLqZBu003G5bBA52g6Lq0c5LlQAx8WVjanVVOblN97SvBPl7/KUqmNsFUndNwyByuOWvikfC3DeNE+p1JE+/Dl3QKWQedxI02+qtp1Qb97zH0USJJBvN55CNuiHg5jrDBmNiYaNXHkJIEnmidYzmS2LGQbTPu/REsMawcsmIBiNtLXSoVi2CeetvYTGnjgRYA3vz5X2XAGBqAEOETEGxykTuOaFx2Fa9u5zagQTawIJ7r0uOSWmSDMGNAYPLZW0H2M6iCBumROSMhxHBlsseL7O58iqOGY80zkeYG3LqtniMK2o2HCZItGkgkunMYMgDS89Ehx/9OkE5QSBsSJC6jkwkcQbSAfvsOfMIN+Jq1iImPKOiWjh7s2ttDO3gnUfDAAykDWOe5QHTPG4LENuDfo8SqcTiK7hkf3/AMQT30RYxQ5L2pWJGsjzSlUwKhww/qq6crkeJRtDD0+bSOQA/CpzcrdlH4xG89fzCA6pjL+zGgsO4+wsrBgg0Zt4sLkH1CGwmNm0x2n7K+piQGkk3CKFkhXjyRsI5gj6FKcQQ4i5zT76JoQ79To+bYiY6IX4QDpPWFxzaSAMecoFr79t0uofqPQIzHmUJRpSSUZOkZZbCD70XKJorxQ5goTyVNrV6ymrGtWjozUethDY1sweSLAC8qNn3+U1gohhqoIA3XtemBfQ9rfshP0n8FFurEjT7oGiDLKVYD390WK1pSYuKtZW2Qso0mMq5BFuSHJIuNxvof3Vbapt29EO+uQImByC4WWgzCYm6fYXFWWNpOOo0BiU9w1a3aEGPjlZpade+xHJwlptEuB1jUDmFJpORwDj8wbmkiHZDLCY3BGqUsq2RlOtItvb8rrKOJfTqeg3GttV3xi0wAIMHSPBeVHjO4gbmAAAABZlmwAcoExq4kqtrgRpA9f41REscUsXMggGRFrR4okVZF7baeVwUio1C099P3RoqWA1n2QFxwypEECbkaGfxv3RVeiOuZvn298ktwr7C9zHLv48kS98s1hwInnB3KILK8ZQY4GQBFrayPFJXNcLajYp/Wg3I+Y+v7pXYk97hcL0xYDBVraytr0LfdAVJCFDqQWyoF639JSx9WF5/de5QHUg1xh0+im2tmcM2g23QjcYOa5+JB/ZChnkGdeu2J5+9kFUIN5/lCuqnY25e9FH+52iSdALlMRciGNMqIbkF4BUHkiHO8Bc+avwNUu+YOIBtAMSNw4DUdCs+WdioGqF82EjnP7Lkc4iVyjzDaEBCkuUHhbjMelyiXHl4e9V6FJpP7rrDxKa1IzBBB5ER6FUAEI8uJEEyNunZR+FKVyHUWB5lEFFtofMJ5rq/D3sdlfTcDDSLHRwBaRzBG64ewdtXp4qo0p0F0YzCu5H6I3B0QJBEdf3SSmkNxsHpYcBmXz7r2i+LRdp16Jg6mCEHXpX6+7FTjk2HjXReXECNlOhiII9+CpoYqBDvsvKvTT3orjRyemPaNXMLanW6JpVBIPS4nQ6eASTBVrx9kxNSQBE3vYdEUGSCX330vf6K2i+PPRCNG17dZ81YbQZn3seSYnYypD880S+qJaQN+doOqW06oBvO3ra/wCUSXgSDzmdo+2645djEsgQDYib7EewgyLmd7/lWVa5FIb3M30FjdLKWMDpnt1nmhY3D2WVnR2PNAVTNjb3yRdWrzKCrwb6rgUCVqKBcwlG1XoYOvogNQPnylWiu3x8lU47+SpcC5wHvrC4R6D8FSdVp1KoDQykaYcC45v+R2VpAi4nW9kywZ+E7NTcabrjM0kG4gjqOhS7hwircEfLAtY7x10lM6hBOwsNN431tNtLLLmnukCK/IDWAdAGgXnxcliJ5EfdWVKAmfW6CrPvA8EipoY8e4zv4LlVk92XJgArzC95Lq1FwAn/ACBI8LH7LxgWt7IRPYUwF61egJLHR4ArGhRDVcwJGysUesZPvur6dMiSDrqPfgo0hyRpyycsxaJiZgTcWiZjpCk5tFeNlAPRT+ECrvh7xbdRfS3Ci5DJFLsP70QOMYR56/lOKbptoqcXRlp7IRm09gaFLqJIluvXRQp1DuI8/VEYSq0WJvqvMXrmbchaoZGnRCUfZXRflN00ZVm45bIFjg4SI6jl16KWQ0z0Pp+y0HKd6YxZX0veb7ehV+eeU+U+sFKw7kdfJefGcLzp5/RFHSQ1p1dp1HvVWvqnY++6Usxt436/bmr21eRj3eyInQ7wVYPEF0bEG2vMfdC4pwaSBeNx633QHxQbOAnt78lW54AsPr9kB1IvdXnVUVa2w7od1Ynkh3VkB7LXO1XtCnmzCQCGk3MTGw5nkFQ5wIaQTNw4bay0g9jHgFU05jbQbrqFlI8c/wBnZPsDwlzBme3LeMrrOEgEOym+Vw0dEWS/CYSbWG9zr7C0AJtJJygAZiSY2AnaPBRzzUVQituwao24PI+yF45nWDrJ/ZX1AgiSJANliTsoVYmr8pOwIBPImSJ8jdA07mVLGGT15qBJiFeK0dRIuXKp1S/v7r1NR1BfEb0xP/R3i4HMQNpS6m0SF4uWl9syw6JuEG3I/VewuXIeiqJNHvzUm6hcuUJF4hLRZEYfUfleLlH2UHHGqYa6mWtDfiUmucGgNaTmeJyiwsBoAl5PvxXLkmT5MXH8UV4kQJGohe4o/RcuSLsZimiPfirHrxcrvskUaOBG+qY8NucpuI0PYL1ctmH4kMgK5gD3DYTb8Kw6BcuTFV8SuswZXGBY28lCkZDpvAsuXJhGW5iuOp8fsvVyByBap1VZ/K5cuCyFcXjZG0Gj5esrxciTfZZwWu5rnVAfnbcGAbg2sbeC0DqhPzEy51yeZJk/VcuWDyH948CD3HKemnjqgn/n7LlylEoLZ36qBK5croJI0hyXLlyFhP/Z"/>
          <p:cNvSpPr>
            <a:spLocks noChangeAspect="1" noChangeArrowheads="1"/>
          </p:cNvSpPr>
          <p:nvPr/>
        </p:nvSpPr>
        <p:spPr bwMode="auto">
          <a:xfrm>
            <a:off x="155575" y="-1790700"/>
            <a:ext cx="49720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3256" name="Picture 8" descr="http://upload.wikimedia.org/wikipedia/commons/f/f7/Uterine_fibroids.jpg"/>
          <p:cNvPicPr>
            <a:picLocks noChangeAspect="1" noChangeArrowheads="1"/>
          </p:cNvPicPr>
          <p:nvPr/>
        </p:nvPicPr>
        <p:blipFill rotWithShape="1">
          <a:blip r:embed="rId3" cstate="print"/>
          <a:srcRect l="7843"/>
          <a:stretch/>
        </p:blipFill>
        <p:spPr bwMode="auto">
          <a:xfrm>
            <a:off x="107504" y="834002"/>
            <a:ext cx="3384376" cy="276486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372" y="62456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Cut surface -</a:t>
            </a:r>
            <a:r>
              <a:rPr lang="en-AU" dirty="0"/>
              <a:t> Usually grey-white in colour</a:t>
            </a:r>
          </a:p>
          <a:p>
            <a:pPr>
              <a:buNone/>
            </a:pPr>
            <a:r>
              <a:rPr lang="en-AU" dirty="0"/>
              <a:t>	      Whorled appearance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539951" y="8510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dirty="0"/>
              <a:t>Well defined nodules</a:t>
            </a:r>
          </a:p>
          <a:p>
            <a:r>
              <a:rPr lang="en-AU" sz="2400" dirty="0"/>
              <a:t>Smooth, regular outlines</a:t>
            </a:r>
          </a:p>
          <a:p>
            <a:r>
              <a:rPr lang="en-AU" sz="2400" dirty="0"/>
              <a:t>Firm/ hard/ calcified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2" t="20482" r="7089" b="24278"/>
          <a:stretch/>
        </p:blipFill>
        <p:spPr bwMode="auto">
          <a:xfrm>
            <a:off x="3599382" y="3725378"/>
            <a:ext cx="2331517" cy="25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Leiomyoma - Macroscopy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208" y="1484784"/>
            <a:ext cx="4042792" cy="4525963"/>
          </a:xfrm>
        </p:spPr>
        <p:txBody>
          <a:bodyPr/>
          <a:lstStyle/>
          <a:p>
            <a:r>
              <a:rPr lang="en-AU" dirty="0"/>
              <a:t>Red degeneration</a:t>
            </a:r>
          </a:p>
        </p:txBody>
      </p:sp>
      <p:pic>
        <p:nvPicPr>
          <p:cNvPr id="4" name="Picture 10" descr="http://library.med.utah.edu/WebPath/jpeg4/FEM029.jpg"/>
          <p:cNvPicPr>
            <a:picLocks noChangeAspect="1" noChangeArrowheads="1"/>
          </p:cNvPicPr>
          <p:nvPr/>
        </p:nvPicPr>
        <p:blipFill>
          <a:blip r:embed="rId2" cstate="print"/>
          <a:srcRect t="11542" b="19207"/>
          <a:stretch>
            <a:fillRect/>
          </a:stretch>
        </p:blipFill>
        <p:spPr bwMode="auto">
          <a:xfrm>
            <a:off x="179511" y="1124744"/>
            <a:ext cx="5187951" cy="5472608"/>
          </a:xfrm>
          <a:prstGeom prst="rect">
            <a:avLst/>
          </a:prstGeom>
          <a:noFill/>
        </p:spPr>
      </p:pic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31" y="2060848"/>
            <a:ext cx="35814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Leiomyoma - Microscopy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84" y="1076774"/>
            <a:ext cx="5148064" cy="4525963"/>
          </a:xfrm>
        </p:spPr>
        <p:txBody>
          <a:bodyPr/>
          <a:lstStyle/>
          <a:p>
            <a:r>
              <a:rPr lang="en-AU" dirty="0"/>
              <a:t>Circumscribed margin</a:t>
            </a:r>
          </a:p>
          <a:p>
            <a:r>
              <a:rPr lang="en-AU" dirty="0"/>
              <a:t>Interlacing bundles of smooth muscle cells</a:t>
            </a:r>
          </a:p>
          <a:p>
            <a:endParaRPr lang="en-AU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07102" y="1739352"/>
            <a:ext cx="5480025" cy="41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27984" y="602128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smooth muscle cells</a:t>
            </a:r>
          </a:p>
        </p:txBody>
      </p:sp>
      <p:pic>
        <p:nvPicPr>
          <p:cNvPr id="9" name="Picture 4" descr="http://library.med.utah.edu/WebPath/jpeg1/NEO0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2548" y="3132832"/>
            <a:ext cx="4531940" cy="29673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17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2" descr="http://cai.md.chula.ac.th/chulapatho/chulapatho/systemic/female/mutmyo04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11294"/>
          <a:stretch/>
        </p:blipFill>
        <p:spPr bwMode="auto">
          <a:xfrm>
            <a:off x="215899" y="1154792"/>
            <a:ext cx="4052509" cy="275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 descr="http://www.appliedcr.org.br/imagebank/images/v30n3a07-fig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" y="4005961"/>
            <a:ext cx="4052509" cy="265549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71187" y="1115453"/>
            <a:ext cx="287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Leiomyoma</a:t>
            </a:r>
            <a:r>
              <a:rPr lang="en-AU" dirty="0"/>
              <a:t> - Hyaline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187" y="6237616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Leiomyoma</a:t>
            </a:r>
            <a:r>
              <a:rPr lang="en-AU" dirty="0"/>
              <a:t>  - Calcification</a:t>
            </a:r>
          </a:p>
        </p:txBody>
      </p:sp>
      <p:pic>
        <p:nvPicPr>
          <p:cNvPr id="10242" name="Picture 2" descr="Image result for cystic degeneration of a leiomyoma histolog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1409" r="5151" b="10790"/>
          <a:stretch/>
        </p:blipFill>
        <p:spPr bwMode="auto">
          <a:xfrm>
            <a:off x="4355975" y="1136785"/>
            <a:ext cx="3495477" cy="279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8555" y="185289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Intercellular oedema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8565" y="3510486"/>
            <a:ext cx="2330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Hydropic degeneration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1187624" y="1862531"/>
            <a:ext cx="432048" cy="55436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lipoleiomyo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4030420"/>
            <a:ext cx="3469416" cy="26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628565" y="6237616"/>
            <a:ext cx="295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Leiomyoma with fatty change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AU" dirty="0"/>
              <a:t>Leiomyoma - Microscopy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 err="1"/>
              <a:t>Leiomyosarcoma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1368153"/>
          </a:xfrm>
        </p:spPr>
        <p:txBody>
          <a:bodyPr/>
          <a:lstStyle/>
          <a:p>
            <a:r>
              <a:rPr lang="en-AU" dirty="0"/>
              <a:t>Arise de novo</a:t>
            </a:r>
          </a:p>
          <a:p>
            <a:r>
              <a:rPr lang="en-AU" dirty="0"/>
              <a:t>Almost always solitary</a:t>
            </a:r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6196280"/>
            <a:ext cx="795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     Cut surface of a leiomyoma-  Haemorrhagic and   necrotic areas</a:t>
            </a:r>
          </a:p>
        </p:txBody>
      </p:sp>
      <p:pic>
        <p:nvPicPr>
          <p:cNvPr id="22530" name="Picture 2" descr="http://image.123tagged.com/images/l/leiomyosarcoma-201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6666473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10495"/>
          </a:xfrm>
        </p:spPr>
        <p:txBody>
          <a:bodyPr>
            <a:normAutofit fontScale="90000"/>
          </a:bodyPr>
          <a:lstStyle/>
          <a:p>
            <a:r>
              <a:rPr lang="en-US" dirty="0"/>
              <a:t>Endometrium - Microscopy  </a:t>
            </a:r>
            <a:br>
              <a:rPr lang="en-US" dirty="0"/>
            </a:br>
            <a:r>
              <a:rPr lang="en-US" dirty="0"/>
              <a:t> Varies during the endometrial cycle</a:t>
            </a:r>
          </a:p>
        </p:txBody>
      </p:sp>
      <p:pic>
        <p:nvPicPr>
          <p:cNvPr id="3076" name="Picture 4" descr="Image result for histology of the uteru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 r="17086"/>
          <a:stretch/>
        </p:blipFill>
        <p:spPr bwMode="auto">
          <a:xfrm>
            <a:off x="2103922" y="1083111"/>
            <a:ext cx="5132374" cy="57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25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image.funscrape.com/images/l/leiomyosarcoma-20147.jpg"/>
          <p:cNvPicPr>
            <a:picLocks noChangeAspect="1" noChangeArrowheads="1"/>
          </p:cNvPicPr>
          <p:nvPr/>
        </p:nvPicPr>
        <p:blipFill>
          <a:blip r:embed="rId2" cstate="print"/>
          <a:srcRect l="4447" r="5882"/>
          <a:stretch>
            <a:fillRect/>
          </a:stretch>
        </p:blipFill>
        <p:spPr bwMode="auto">
          <a:xfrm>
            <a:off x="0" y="-1"/>
            <a:ext cx="4860032" cy="4006453"/>
          </a:xfrm>
          <a:prstGeom prst="rect">
            <a:avLst/>
          </a:prstGeom>
          <a:noFill/>
        </p:spPr>
      </p:pic>
      <p:pic>
        <p:nvPicPr>
          <p:cNvPr id="84996" name="Picture 4" descr="https://encrypted-tbn1.gstatic.com/images?q=tbn:ANd9GcQoMYt85fVniVaD8R8PkRP6XHfu-SMzHYbBH8Zn5gVBGQuiCJgK"/>
          <p:cNvPicPr>
            <a:picLocks noChangeAspect="1" noChangeArrowheads="1"/>
          </p:cNvPicPr>
          <p:nvPr/>
        </p:nvPicPr>
        <p:blipFill>
          <a:blip r:embed="rId3" cstate="print"/>
          <a:srcRect l="12373" b="20325"/>
          <a:stretch>
            <a:fillRect/>
          </a:stretch>
        </p:blipFill>
        <p:spPr bwMode="auto">
          <a:xfrm>
            <a:off x="-1" y="3717032"/>
            <a:ext cx="4860033" cy="3140968"/>
          </a:xfrm>
          <a:prstGeom prst="rect">
            <a:avLst/>
          </a:prstGeom>
          <a:noFill/>
        </p:spPr>
      </p:pic>
      <p:pic>
        <p:nvPicPr>
          <p:cNvPr id="25604" name="Picture 4" descr="http://upload.wikimedia.org/wikipedia/commons/c/ce/Leiomyoma.jpg"/>
          <p:cNvPicPr>
            <a:picLocks noChangeAspect="1" noChangeArrowheads="1"/>
          </p:cNvPicPr>
          <p:nvPr/>
        </p:nvPicPr>
        <p:blipFill>
          <a:blip r:embed="rId4" cstate="print"/>
          <a:srcRect l="49716" t="16676" b="3648"/>
          <a:stretch>
            <a:fillRect/>
          </a:stretch>
        </p:blipFill>
        <p:spPr bwMode="auto">
          <a:xfrm>
            <a:off x="4860032" y="2132856"/>
            <a:ext cx="4283968" cy="396212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77" y="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Leiomyosarcoma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9652" y="215569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Leiomyoma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en-AU" dirty="0" err="1"/>
              <a:t>Leiomyosarcoma</a:t>
            </a:r>
            <a:r>
              <a:rPr lang="en-AU" dirty="0"/>
              <a:t> -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7496" y="821010"/>
            <a:ext cx="4536504" cy="4525963"/>
          </a:xfrm>
        </p:spPr>
        <p:txBody>
          <a:bodyPr>
            <a:normAutofit/>
          </a:bodyPr>
          <a:lstStyle/>
          <a:p>
            <a:r>
              <a:rPr lang="en-AU" sz="2800" dirty="0"/>
              <a:t>Bundles of atypical </a:t>
            </a:r>
          </a:p>
          <a:p>
            <a:r>
              <a:rPr lang="en-AU" sz="2800" dirty="0"/>
              <a:t>spindle cells</a:t>
            </a:r>
          </a:p>
          <a:p>
            <a:pPr>
              <a:buNone/>
            </a:pPr>
            <a:r>
              <a:rPr lang="en-AU" sz="2800" dirty="0"/>
              <a:t>	- </a:t>
            </a:r>
            <a:r>
              <a:rPr lang="en-AU" sz="2800" dirty="0" err="1"/>
              <a:t>Pleomorphic</a:t>
            </a:r>
            <a:r>
              <a:rPr lang="en-AU" sz="2800" dirty="0"/>
              <a:t> cells</a:t>
            </a:r>
          </a:p>
          <a:p>
            <a:pPr>
              <a:buNone/>
            </a:pPr>
            <a:r>
              <a:rPr lang="en-AU" sz="2800" dirty="0"/>
              <a:t>	- </a:t>
            </a:r>
            <a:r>
              <a:rPr lang="en-AU" sz="2800" dirty="0" err="1"/>
              <a:t>Hyperchromatic</a:t>
            </a:r>
            <a:r>
              <a:rPr lang="en-AU" sz="2800" dirty="0"/>
              <a:t> nuclei</a:t>
            </a:r>
          </a:p>
          <a:p>
            <a:pPr>
              <a:buNone/>
            </a:pPr>
            <a:r>
              <a:rPr lang="en-AU" sz="2800" dirty="0"/>
              <a:t>	- Increased mitoses with    </a:t>
            </a:r>
          </a:p>
          <a:p>
            <a:pPr>
              <a:buNone/>
            </a:pPr>
            <a:r>
              <a:rPr lang="en-AU" sz="2800" dirty="0"/>
              <a:t>      abnormal </a:t>
            </a:r>
            <a:r>
              <a:rPr lang="en-AU" sz="2800" dirty="0" err="1"/>
              <a:t>formas</a:t>
            </a:r>
            <a:endParaRPr lang="en-AU" sz="2800" dirty="0"/>
          </a:p>
          <a:p>
            <a:pPr>
              <a:buNone/>
            </a:pPr>
            <a:r>
              <a:rPr lang="en-AU" sz="2800" dirty="0"/>
              <a:t>	  </a:t>
            </a:r>
          </a:p>
          <a:p>
            <a:pPr>
              <a:buNone/>
            </a:pPr>
            <a:r>
              <a:rPr lang="en-AU" sz="2800" dirty="0"/>
              <a:t>      </a:t>
            </a:r>
          </a:p>
        </p:txBody>
      </p:sp>
      <p:pic>
        <p:nvPicPr>
          <p:cNvPr id="56322" name="Picture 2" descr="http://library.med.utah.edu/WebPath/jpeg4/FEM0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4800600" cy="3143250"/>
          </a:xfrm>
          <a:prstGeom prst="rect">
            <a:avLst/>
          </a:prstGeom>
          <a:noFill/>
        </p:spPr>
      </p:pic>
      <p:pic>
        <p:nvPicPr>
          <p:cNvPr id="20482" name="Picture 2" descr="http://library.med.utah.edu/WebPath/jpeg4/FEM0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14750"/>
            <a:ext cx="4800600" cy="3143250"/>
          </a:xfrm>
          <a:prstGeom prst="rect">
            <a:avLst/>
          </a:prstGeom>
          <a:noFill/>
        </p:spPr>
      </p:pic>
      <p:pic>
        <p:nvPicPr>
          <p:cNvPr id="20484" name="Picture 4" descr="http://www.pathologyoutlines.com/images/UterusLMS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3" y="4419110"/>
            <a:ext cx="2904323" cy="2178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830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://www.hsc.stonybrook.edu/gyn-atlas/images/UT18.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7475065" cy="561662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07704" y="6093296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Necrosis in </a:t>
            </a:r>
            <a:r>
              <a:rPr lang="en-AU" sz="2400" dirty="0" err="1"/>
              <a:t>leiomyosarcoma</a:t>
            </a:r>
            <a:endParaRPr lang="en-AU" sz="2400" dirty="0"/>
          </a:p>
        </p:txBody>
      </p:sp>
      <p:sp>
        <p:nvSpPr>
          <p:cNvPr id="2" name="Right Arrow 1"/>
          <p:cNvSpPr/>
          <p:nvPr/>
        </p:nvSpPr>
        <p:spPr>
          <a:xfrm>
            <a:off x="5364088" y="3284984"/>
            <a:ext cx="864096" cy="36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4" y="908720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Now you should be able to    </a:t>
            </a:r>
          </a:p>
          <a:p>
            <a:r>
              <a:rPr lang="en-AU" sz="3000" dirty="0"/>
              <a:t>list the causes for abnormal uterine bleeding</a:t>
            </a:r>
          </a:p>
          <a:p>
            <a:endParaRPr lang="en-AU" sz="3000" dirty="0"/>
          </a:p>
          <a:p>
            <a:r>
              <a:rPr lang="en-AU" sz="3000" dirty="0"/>
              <a:t>briefly describe non- neoplastic lesions of the endometrium </a:t>
            </a:r>
          </a:p>
          <a:p>
            <a:endParaRPr lang="en-AU" sz="3000" dirty="0"/>
          </a:p>
          <a:p>
            <a:r>
              <a:rPr lang="en-AU" sz="3000" dirty="0"/>
              <a:t>describe the pathological changes in endometrial hyperplasia</a:t>
            </a:r>
          </a:p>
          <a:p>
            <a:endParaRPr lang="en-AU" sz="3000" dirty="0"/>
          </a:p>
          <a:p>
            <a:r>
              <a:rPr lang="en-AU" sz="3000" dirty="0"/>
              <a:t>describe pathogenesis and morphology of endometrial carcinoma</a:t>
            </a:r>
          </a:p>
          <a:p>
            <a:endParaRPr lang="en-AU" sz="3000" dirty="0"/>
          </a:p>
          <a:p>
            <a:r>
              <a:rPr lang="en-AU" sz="3000" dirty="0"/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/>
              <a:t>    myometrium </a:t>
            </a:r>
          </a:p>
        </p:txBody>
      </p:sp>
    </p:spTree>
    <p:extLst>
      <p:ext uri="{BB962C8B-B14F-4D97-AF65-F5344CB8AC3E}">
        <p14:creationId xmlns:p14="http://schemas.microsoft.com/office/powerpoint/2010/main" val="372860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994" r="55948" b="52408"/>
          <a:stretch/>
        </p:blipFill>
        <p:spPr bwMode="auto">
          <a:xfrm>
            <a:off x="899592" y="44625"/>
            <a:ext cx="3372278" cy="403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52249" t="7166" r="10299" b="24278"/>
          <a:stretch/>
        </p:blipFill>
        <p:spPr bwMode="auto">
          <a:xfrm>
            <a:off x="4211960" y="44625"/>
            <a:ext cx="2880320" cy="684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4819" b="88356"/>
          <a:stretch>
            <a:fillRect/>
          </a:stretch>
        </p:blipFill>
        <p:spPr bwMode="auto">
          <a:xfrm>
            <a:off x="1115616" y="-19000"/>
            <a:ext cx="7028854" cy="622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302326" y="2780928"/>
            <a:ext cx="2449695" cy="12961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044" t="47143" r="55949" b="23409"/>
          <a:stretch/>
        </p:blipFill>
        <p:spPr bwMode="auto">
          <a:xfrm>
            <a:off x="1302327" y="4005064"/>
            <a:ext cx="290963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131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Manifestations of uterine pathology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686800" cy="56612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Abnormalities in menstruation (uterine bleeding)</a:t>
            </a:r>
          </a:p>
          <a:p>
            <a:r>
              <a:rPr lang="en-US" dirty="0"/>
              <a:t>Menorrhagia - Regular cycles with heavy, prolonged</a:t>
            </a:r>
          </a:p>
          <a:p>
            <a:pPr marL="0" indent="0">
              <a:buNone/>
            </a:pPr>
            <a:r>
              <a:rPr lang="en-US" dirty="0"/>
              <a:t>		          bleeding  </a:t>
            </a:r>
          </a:p>
          <a:p>
            <a:r>
              <a:rPr lang="en-US" dirty="0"/>
              <a:t>Metrorrhagia - Abnormal bleeding</a:t>
            </a:r>
          </a:p>
          <a:p>
            <a:r>
              <a:rPr lang="en-US" dirty="0"/>
              <a:t>Menometorrhagia - Irregular cycles, prolonged       </a:t>
            </a:r>
          </a:p>
          <a:p>
            <a:pPr marL="0" indent="0">
              <a:buNone/>
            </a:pPr>
            <a:r>
              <a:rPr lang="en-US" dirty="0"/>
              <a:t>                                         duration,  excessive flow</a:t>
            </a:r>
          </a:p>
          <a:p>
            <a:r>
              <a:rPr lang="en-US" dirty="0"/>
              <a:t>Hypermenorrhea - Regular cycles, normal duration </a:t>
            </a:r>
          </a:p>
          <a:p>
            <a:pPr marL="0" indent="0">
              <a:buNone/>
            </a:pPr>
            <a:r>
              <a:rPr lang="en-US" dirty="0"/>
              <a:t>                                       excessive flow</a:t>
            </a:r>
          </a:p>
          <a:p>
            <a:r>
              <a:rPr lang="en-US" dirty="0" err="1"/>
              <a:t>Polymenorrhea</a:t>
            </a:r>
            <a:r>
              <a:rPr lang="en-US" dirty="0"/>
              <a:t>   - Frequent cycles</a:t>
            </a:r>
          </a:p>
          <a:p>
            <a:r>
              <a:rPr lang="en-US" dirty="0" err="1"/>
              <a:t>Oligomenorrhea</a:t>
            </a:r>
            <a:r>
              <a:rPr lang="en-US" dirty="0"/>
              <a:t> - Infrequent cycles</a:t>
            </a:r>
          </a:p>
          <a:p>
            <a:r>
              <a:rPr lang="en-US" dirty="0"/>
              <a:t>Amenorrhea        - No bleeding</a:t>
            </a:r>
          </a:p>
        </p:txBody>
      </p:sp>
    </p:spTree>
    <p:extLst>
      <p:ext uri="{BB962C8B-B14F-4D97-AF65-F5344CB8AC3E}">
        <p14:creationId xmlns:p14="http://schemas.microsoft.com/office/powerpoint/2010/main" val="1052572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3608"/>
            <a:ext cx="8686800" cy="5616624"/>
          </a:xfrm>
        </p:spPr>
        <p:txBody>
          <a:bodyPr>
            <a:normAutofit/>
          </a:bodyPr>
          <a:lstStyle/>
          <a:p>
            <a:r>
              <a:rPr lang="en-US" dirty="0"/>
              <a:t>What are the methods of investigating a patient with suspected uterine pathology ?</a:t>
            </a:r>
          </a:p>
          <a:p>
            <a:r>
              <a:rPr lang="en-US" dirty="0"/>
              <a:t>Correlate the clinical features of a leiomyoma with the location of this tumour.</a:t>
            </a:r>
          </a:p>
          <a:p>
            <a:r>
              <a:rPr lang="en-US" dirty="0"/>
              <a:t>List the possible presentations of endometriosis depending on the site of involvement.</a:t>
            </a:r>
          </a:p>
        </p:txBody>
      </p:sp>
    </p:spTree>
    <p:extLst>
      <p:ext uri="{BB962C8B-B14F-4D97-AF65-F5344CB8AC3E}">
        <p14:creationId xmlns:p14="http://schemas.microsoft.com/office/powerpoint/2010/main" val="50385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AU" dirty="0"/>
              <a:t>Endometrium  - Microscopy</a:t>
            </a:r>
          </a:p>
        </p:txBody>
      </p:sp>
      <p:pic>
        <p:nvPicPr>
          <p:cNvPr id="5" name="Picture 17" descr="http://library.med.utah.edu/WebPath/jpeg4/FEM0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908720"/>
            <a:ext cx="5498793" cy="3600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95536" y="4077072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Proliferative phase</a:t>
            </a:r>
          </a:p>
        </p:txBody>
      </p:sp>
      <p:pic>
        <p:nvPicPr>
          <p:cNvPr id="64516" name="Picture 4" descr="http://faculty.une.edu/com/abell/histo/endosecrw.jpg"/>
          <p:cNvPicPr>
            <a:picLocks noChangeAspect="1" noChangeArrowheads="1"/>
          </p:cNvPicPr>
          <p:nvPr/>
        </p:nvPicPr>
        <p:blipFill>
          <a:blip r:embed="rId3" cstate="print"/>
          <a:srcRect l="13452" t="14160"/>
          <a:stretch>
            <a:fillRect/>
          </a:stretch>
        </p:blipFill>
        <p:spPr bwMode="auto">
          <a:xfrm>
            <a:off x="3779912" y="2867845"/>
            <a:ext cx="5364088" cy="399015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95936" y="6237312"/>
            <a:ext cx="1872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Secretary phase </a:t>
            </a:r>
          </a:p>
        </p:txBody>
      </p:sp>
    </p:spTree>
    <p:extLst>
      <p:ext uri="{BB962C8B-B14F-4D97-AF65-F5344CB8AC3E}">
        <p14:creationId xmlns:p14="http://schemas.microsoft.com/office/powerpoint/2010/main" val="267828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7015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At the end of this lecture you should be able to   </a:t>
            </a:r>
          </a:p>
          <a:p>
            <a:r>
              <a:rPr lang="en-AU" sz="3000" dirty="0"/>
              <a:t>list the causes for abnormal uterine bleeding</a:t>
            </a:r>
          </a:p>
          <a:p>
            <a:endParaRPr lang="en-AU" sz="3000" dirty="0"/>
          </a:p>
          <a:p>
            <a:r>
              <a:rPr lang="en-AU" sz="3000" dirty="0"/>
              <a:t>briefly describe non- neoplastic lesions of the endometrium </a:t>
            </a:r>
          </a:p>
          <a:p>
            <a:endParaRPr lang="en-AU" sz="3000" dirty="0"/>
          </a:p>
          <a:p>
            <a:r>
              <a:rPr lang="en-AU" sz="3000" dirty="0"/>
              <a:t>describe the pathological changes in endometrial hyperplasia</a:t>
            </a:r>
          </a:p>
          <a:p>
            <a:endParaRPr lang="en-AU" sz="3000" dirty="0"/>
          </a:p>
          <a:p>
            <a:r>
              <a:rPr lang="en-AU" sz="3000" dirty="0"/>
              <a:t>describe pathogenesis and morphology of endometrial carcinoma</a:t>
            </a:r>
          </a:p>
          <a:p>
            <a:endParaRPr lang="en-AU" sz="3000" dirty="0"/>
          </a:p>
          <a:p>
            <a:r>
              <a:rPr lang="en-AU" sz="3000" dirty="0"/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/>
              <a:t>    myometrium </a:t>
            </a:r>
          </a:p>
        </p:txBody>
      </p:sp>
    </p:spTree>
    <p:extLst>
      <p:ext uri="{BB962C8B-B14F-4D97-AF65-F5344CB8AC3E}">
        <p14:creationId xmlns:p14="http://schemas.microsoft.com/office/powerpoint/2010/main" val="240127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69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Causes for abnormal uterine bleeding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394986"/>
              </p:ext>
            </p:extLst>
          </p:nvPr>
        </p:nvGraphicFramePr>
        <p:xfrm>
          <a:off x="0" y="836712"/>
          <a:ext cx="9144000" cy="5616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720">
                  <a:extLst>
                    <a:ext uri="{9D8B030D-6E8A-4147-A177-3AD203B41FA5}">
                      <a16:colId xmlns:a16="http://schemas.microsoft.com/office/drawing/2014/main" val="2203560345"/>
                    </a:ext>
                  </a:extLst>
                </a:gridCol>
                <a:gridCol w="7092280">
                  <a:extLst>
                    <a:ext uri="{9D8B030D-6E8A-4147-A177-3AD203B41FA5}">
                      <a16:colId xmlns:a16="http://schemas.microsoft.com/office/drawing/2014/main" val="812837597"/>
                    </a:ext>
                  </a:extLst>
                </a:gridCol>
              </a:tblGrid>
              <a:tr h="6512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</a:t>
                      </a:r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</a:t>
                      </a:r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2641360700"/>
                  </a:ext>
                </a:extLst>
              </a:tr>
              <a:tr h="651252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Prepuberty</a:t>
                      </a:r>
                      <a:endParaRPr lang="en-US" sz="2000" b="0" dirty="0"/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Precocious</a:t>
                      </a:r>
                      <a:r>
                        <a:rPr lang="en-US" sz="2000" baseline="0" dirty="0"/>
                        <a:t> puberty : hypothalamic, pituitary or ovarian origin</a:t>
                      </a:r>
                      <a:endParaRPr lang="en-US" sz="2000" dirty="0"/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701945916"/>
                  </a:ext>
                </a:extLst>
              </a:tr>
              <a:tr h="651252">
                <a:tc>
                  <a:txBody>
                    <a:bodyPr/>
                    <a:lstStyle/>
                    <a:p>
                      <a:r>
                        <a:rPr lang="en-US" sz="2000" b="0" dirty="0"/>
                        <a:t>Adolescence</a:t>
                      </a:r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Anovulatory</a:t>
                      </a:r>
                      <a:r>
                        <a:rPr lang="en-US" sz="2000" baseline="0" dirty="0"/>
                        <a:t> cycles, coagulation disorders</a:t>
                      </a:r>
                      <a:endParaRPr lang="en-US" sz="2000" dirty="0"/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180504527"/>
                  </a:ext>
                </a:extLst>
              </a:tr>
              <a:tr h="1609193">
                <a:tc>
                  <a:txBody>
                    <a:bodyPr/>
                    <a:lstStyle/>
                    <a:p>
                      <a:r>
                        <a:rPr lang="en-US" sz="2000" b="0" dirty="0"/>
                        <a:t>Reproductive</a:t>
                      </a:r>
                      <a:r>
                        <a:rPr lang="en-US" sz="2000" b="0" baseline="0" dirty="0"/>
                        <a:t> age</a:t>
                      </a:r>
                      <a:endParaRPr lang="en-US" sz="2000" b="0" dirty="0"/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Complications of pregnancy: abortion,</a:t>
                      </a:r>
                      <a:r>
                        <a:rPr lang="en-US" sz="2000" baseline="0" dirty="0"/>
                        <a:t> trophoblastic disease, </a:t>
                      </a:r>
                    </a:p>
                    <a:p>
                      <a:r>
                        <a:rPr lang="en-US" sz="2000" baseline="0" dirty="0"/>
                        <a:t>                                                     ectopic pregnancy</a:t>
                      </a:r>
                    </a:p>
                    <a:p>
                      <a:r>
                        <a:rPr lang="en-US" sz="2000" baseline="0" dirty="0"/>
                        <a:t>Organic lesions : leiomyoma, adenomyosis, polyps, </a:t>
                      </a:r>
                    </a:p>
                    <a:p>
                      <a:r>
                        <a:rPr lang="en-US" sz="2000" baseline="0" dirty="0"/>
                        <a:t>                               endometrial hyperplasia, carcinoma</a:t>
                      </a:r>
                    </a:p>
                    <a:p>
                      <a:r>
                        <a:rPr lang="en-US" sz="2000" baseline="0" dirty="0"/>
                        <a:t>DUB: </a:t>
                      </a:r>
                      <a:r>
                        <a:rPr lang="en-US" sz="2000" baseline="0" dirty="0" err="1"/>
                        <a:t>Anovulatory</a:t>
                      </a:r>
                      <a:r>
                        <a:rPr lang="en-US" sz="2000" baseline="0" dirty="0"/>
                        <a:t> cycles</a:t>
                      </a:r>
                    </a:p>
                    <a:p>
                      <a:r>
                        <a:rPr lang="en-US" sz="2000" baseline="0" dirty="0"/>
                        <a:t>          Ovulatory dysfunction - eg. Inadequate luteal phase</a:t>
                      </a:r>
                      <a:endParaRPr lang="en-US" sz="2000" dirty="0"/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1401047762"/>
                  </a:ext>
                </a:extLst>
              </a:tr>
              <a:tr h="1039271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Perimenopausal</a:t>
                      </a:r>
                      <a:endParaRPr lang="en-US" sz="2000" b="0" dirty="0"/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DUB: </a:t>
                      </a:r>
                      <a:r>
                        <a:rPr lang="en-US" sz="2000" dirty="0" err="1"/>
                        <a:t>Anovulatory</a:t>
                      </a:r>
                      <a:r>
                        <a:rPr lang="en-US" sz="2000" baseline="0" dirty="0"/>
                        <a:t> cycles</a:t>
                      </a:r>
                    </a:p>
                    <a:p>
                      <a:r>
                        <a:rPr lang="en-US" sz="2000" baseline="0" dirty="0"/>
                        <a:t>          Irregular shedding</a:t>
                      </a:r>
                    </a:p>
                    <a:p>
                      <a:r>
                        <a:rPr lang="en-US" sz="2000" baseline="0" dirty="0"/>
                        <a:t>Organic lesions: carcinoma, hyperplasia, polyps</a:t>
                      </a:r>
                      <a:endParaRPr lang="en-US" sz="2000" dirty="0"/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1249237339"/>
                  </a:ext>
                </a:extLst>
              </a:tr>
              <a:tr h="726372">
                <a:tc>
                  <a:txBody>
                    <a:bodyPr/>
                    <a:lstStyle/>
                    <a:p>
                      <a:r>
                        <a:rPr lang="en-US" sz="2000" b="0" dirty="0"/>
                        <a:t>Postmenopausal</a:t>
                      </a:r>
                    </a:p>
                  </a:txBody>
                  <a:tcPr marL="74642" marR="74642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Organic lesions: Carcinoma, hyperplasia, polyps</a:t>
                      </a:r>
                    </a:p>
                    <a:p>
                      <a:r>
                        <a:rPr lang="en-US" sz="2000" dirty="0"/>
                        <a:t>Endometrial atrophy</a:t>
                      </a:r>
                    </a:p>
                  </a:txBody>
                  <a:tcPr marL="74642" marR="74642" marT="34290" marB="34290"/>
                </a:tc>
                <a:extLst>
                  <a:ext uri="{0D108BD9-81ED-4DB2-BD59-A6C34878D82A}">
                    <a16:rowId xmlns:a16="http://schemas.microsoft.com/office/drawing/2014/main" val="2045539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6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7015"/>
            <a:ext cx="9144000" cy="5949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    At the end of this lecture you should be able to   </a:t>
            </a: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list the causes for abnormal uterine bleeding</a:t>
            </a:r>
          </a:p>
          <a:p>
            <a:endParaRPr lang="en-AU" sz="3000" dirty="0"/>
          </a:p>
          <a:p>
            <a:r>
              <a:rPr lang="en-AU" sz="3000" dirty="0"/>
              <a:t>briefly describe non- neoplastic lesions of the endometrium </a:t>
            </a:r>
          </a:p>
          <a:p>
            <a:endParaRPr lang="en-AU" sz="3000" dirty="0"/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pathological changes in endometrial hyperplasia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pathogenesis and morphology of endometrial carcinoma</a:t>
            </a:r>
          </a:p>
          <a:p>
            <a:endParaRPr lang="en-AU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describe the non-neoplastic and neoplastic lesions of the 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1">
                    <a:lumMod val="85000"/>
                  </a:schemeClr>
                </a:solidFill>
              </a:rPr>
              <a:t>    myometrium </a:t>
            </a:r>
          </a:p>
        </p:txBody>
      </p:sp>
    </p:spTree>
    <p:extLst>
      <p:ext uri="{BB962C8B-B14F-4D97-AF65-F5344CB8AC3E}">
        <p14:creationId xmlns:p14="http://schemas.microsoft.com/office/powerpoint/2010/main" val="375763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Inflammation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877272"/>
          </a:xfrm>
        </p:spPr>
        <p:txBody>
          <a:bodyPr>
            <a:normAutofit/>
          </a:bodyPr>
          <a:lstStyle/>
          <a:p>
            <a:r>
              <a:rPr lang="en-AU" dirty="0"/>
              <a:t>Endometrium and myometrium are relatively resistant to infection</a:t>
            </a:r>
          </a:p>
          <a:p>
            <a:r>
              <a:rPr lang="en-AU" b="1" dirty="0"/>
              <a:t>Chronic endometritis </a:t>
            </a:r>
            <a:r>
              <a:rPr lang="en-AU" dirty="0"/>
              <a:t>occurs secondary to</a:t>
            </a:r>
          </a:p>
          <a:p>
            <a:pPr>
              <a:buNone/>
            </a:pPr>
            <a:r>
              <a:rPr lang="en-AU" dirty="0"/>
              <a:t>	- chronic pelvic inflammatory disease</a:t>
            </a:r>
          </a:p>
          <a:p>
            <a:pPr>
              <a:buNone/>
            </a:pPr>
            <a:r>
              <a:rPr lang="en-AU" dirty="0"/>
              <a:t>	- retained products of gestation</a:t>
            </a:r>
          </a:p>
          <a:p>
            <a:pPr>
              <a:buNone/>
            </a:pPr>
            <a:r>
              <a:rPr lang="en-AU" dirty="0"/>
              <a:t>	- intrauterine contraceptive devices</a:t>
            </a:r>
          </a:p>
          <a:p>
            <a:pPr>
              <a:buNone/>
            </a:pPr>
            <a:r>
              <a:rPr lang="en-AU" dirty="0"/>
              <a:t>	- tuberculosis (rare)</a:t>
            </a:r>
          </a:p>
          <a:p>
            <a:r>
              <a:rPr lang="en-AU" dirty="0"/>
              <a:t>Acute endometritis is uncommon </a:t>
            </a:r>
          </a:p>
          <a:p>
            <a:pPr>
              <a:buNone/>
            </a:pPr>
            <a:r>
              <a:rPr lang="en-AU" dirty="0"/>
              <a:t>	- bacterial infections following delivery/miscarriage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1169</Words>
  <Application>Microsoft Office PowerPoint</Application>
  <PresentationFormat>On-screen Show (4:3)</PresentationFormat>
  <Paragraphs>338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Uterine Pathology  </vt:lpstr>
      <vt:lpstr>PowerPoint Presentation</vt:lpstr>
      <vt:lpstr>Uterus </vt:lpstr>
      <vt:lpstr>Endometrium - Microscopy    Varies during the endometrial cycle</vt:lpstr>
      <vt:lpstr>Endometrium  - Microscopy</vt:lpstr>
      <vt:lpstr>Objectives</vt:lpstr>
      <vt:lpstr>Causes for abnormal uterine bleeding</vt:lpstr>
      <vt:lpstr>Objectives</vt:lpstr>
      <vt:lpstr>Inflammation</vt:lpstr>
      <vt:lpstr>Chronic endometritis</vt:lpstr>
      <vt:lpstr>Benign endometrial polyps</vt:lpstr>
      <vt:lpstr>Benign endometrial polyp - Microscopy</vt:lpstr>
      <vt:lpstr>Objectives</vt:lpstr>
      <vt:lpstr>Endometrial hyperplasia</vt:lpstr>
      <vt:lpstr>Endometrial hyperplasia</vt:lpstr>
      <vt:lpstr>Endometrial hyperplasia -  Macroscopy </vt:lpstr>
      <vt:lpstr>Endometrial hyperplasia - Microscopy</vt:lpstr>
      <vt:lpstr>Endometrial hyperplasia - Microscopy</vt:lpstr>
      <vt:lpstr>Objectives</vt:lpstr>
      <vt:lpstr>Endometrial carcinoma </vt:lpstr>
      <vt:lpstr>Development of Type I ECA</vt:lpstr>
      <vt:lpstr>Endometrial carcinoma - Macroscopy</vt:lpstr>
      <vt:lpstr>Endometrial carcinoma  Macroscopy</vt:lpstr>
      <vt:lpstr>Endometrial carcinoma -  Microscopy</vt:lpstr>
      <vt:lpstr>PowerPoint Presentation</vt:lpstr>
      <vt:lpstr>Malignant Mixed Mullerian Tumour/MMMT (Carcinosarcoma)</vt:lpstr>
      <vt:lpstr>Endometrial carcinoma - Grading</vt:lpstr>
      <vt:lpstr>Endometrial adenocarcinoma - Staging  </vt:lpstr>
      <vt:lpstr>Objectives</vt:lpstr>
      <vt:lpstr>Adenomyosis</vt:lpstr>
      <vt:lpstr>Adenomyosis -Macroscopy</vt:lpstr>
      <vt:lpstr>Adenomyosis - Microscopy </vt:lpstr>
      <vt:lpstr>Endometriosis</vt:lpstr>
      <vt:lpstr>Myometrium - Neoplasms</vt:lpstr>
      <vt:lpstr>Leiomyoma - Macroscopy </vt:lpstr>
      <vt:lpstr>Leiomyoma - Macroscopy </vt:lpstr>
      <vt:lpstr>Leiomyoma - Microscopy </vt:lpstr>
      <vt:lpstr>Leiomyoma - Microscopy </vt:lpstr>
      <vt:lpstr>Leiomyosarcoma</vt:lpstr>
      <vt:lpstr>PowerPoint Presentation</vt:lpstr>
      <vt:lpstr>Leiomyosarcoma - Microscopy</vt:lpstr>
      <vt:lpstr>PowerPoint Presentation</vt:lpstr>
      <vt:lpstr>Summary</vt:lpstr>
      <vt:lpstr>PowerPoint Presentation</vt:lpstr>
      <vt:lpstr>Manifestations of uterine pathology</vt:lpstr>
      <vt:lpstr>Reading Assignment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Pathology of  Female Genital Tract Neoplasms</dc:title>
  <dc:creator>SETHUMI</dc:creator>
  <cp:lastModifiedBy>isuru sampath rathnayake</cp:lastModifiedBy>
  <cp:revision>528</cp:revision>
  <cp:lastPrinted>2015-02-21T17:23:10Z</cp:lastPrinted>
  <dcterms:created xsi:type="dcterms:W3CDTF">2014-02-20T06:39:31Z</dcterms:created>
  <dcterms:modified xsi:type="dcterms:W3CDTF">2019-07-16T16:21:11Z</dcterms:modified>
</cp:coreProperties>
</file>